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7" r:id="rId2"/>
    <p:sldMasterId id="2147483813" r:id="rId3"/>
    <p:sldMasterId id="2147483945" r:id="rId4"/>
  </p:sldMasterIdLst>
  <p:notesMasterIdLst>
    <p:notesMasterId r:id="rId25"/>
  </p:notesMasterIdLst>
  <p:handoutMasterIdLst>
    <p:handoutMasterId r:id="rId26"/>
  </p:handoutMasterIdLst>
  <p:sldIdLst>
    <p:sldId id="545" r:id="rId5"/>
    <p:sldId id="501" r:id="rId6"/>
    <p:sldId id="494" r:id="rId7"/>
    <p:sldId id="544" r:id="rId8"/>
    <p:sldId id="435" r:id="rId9"/>
    <p:sldId id="437" r:id="rId10"/>
    <p:sldId id="466" r:id="rId11"/>
    <p:sldId id="516" r:id="rId12"/>
    <p:sldId id="452" r:id="rId13"/>
    <p:sldId id="540" r:id="rId14"/>
    <p:sldId id="512" r:id="rId15"/>
    <p:sldId id="524" r:id="rId16"/>
    <p:sldId id="530" r:id="rId17"/>
    <p:sldId id="533" r:id="rId18"/>
    <p:sldId id="528" r:id="rId19"/>
    <p:sldId id="536" r:id="rId20"/>
    <p:sldId id="542" r:id="rId21"/>
    <p:sldId id="541" r:id="rId22"/>
    <p:sldId id="547" r:id="rId23"/>
    <p:sldId id="546" r:id="rId24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B28"/>
    <a:srgbClr val="171E3D"/>
    <a:srgbClr val="16262C"/>
    <a:srgbClr val="FF9900"/>
    <a:srgbClr val="578D8E"/>
    <a:srgbClr val="064E90"/>
    <a:srgbClr val="ECD078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4669" autoAdjust="0"/>
  </p:normalViewPr>
  <p:slideViewPr>
    <p:cSldViewPr snapToGrid="0">
      <p:cViewPr>
        <p:scale>
          <a:sx n="96" d="100"/>
          <a:sy n="96" d="100"/>
        </p:scale>
        <p:origin x="-1200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FC6196-4F14-4E0F-AC40-7F0C8881558B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Izvor IRB Ured za projekte i međunarodnu suradnju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5CC986-57A4-46E4-B9BC-1372D73B86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8077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659A18-FEE5-446E-AF5A-6E835DAE704D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vi-VN"/>
              <a:t>Izvor IRB Ured za projekte i međunarodnu suradnju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EF5061-202A-4BA8-8EE1-DFD776B9CD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1040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Izvor IRB Ured za projekte i međunarodnu suradnju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40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4"/>
            <a:ext cx="8229600" cy="6998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634"/>
            <a:ext cx="8229600" cy="3394472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68000"/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9B34-46CB-4AB5-8540-90B87C124FEC}" type="datetime1">
              <a:rPr lang="hr-HR"/>
              <a:pPr>
                <a:defRPr/>
              </a:pPr>
              <a:t>24.11.2016.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017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5CD34-CE6E-4FB3-AB03-4E50D3C0D0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8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76142-B21C-47A6-9593-5903EEE350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93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355CEB-18A7-4A1F-9579-136F34D055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62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ED7B0-E05C-4288-8F5A-D582D9101F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71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93662" y="1520339"/>
            <a:ext cx="5350893" cy="959193"/>
            <a:chOff x="2257013" y="1682350"/>
            <a:chExt cx="4447108" cy="797182"/>
          </a:xfrm>
        </p:grpSpPr>
        <p:pic>
          <p:nvPicPr>
            <p:cNvPr id="11" name="Picture 10" descr="Banner-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2" name="Picture 11" descr="Banner-0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pic>
        <p:nvPicPr>
          <p:cNvPr id="15" name="Picture 14" descr="Gears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5" y="265173"/>
            <a:ext cx="1120670" cy="125883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01" y="2"/>
            <a:ext cx="0" cy="422413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9623" y="1592288"/>
            <a:ext cx="4100512" cy="585787"/>
          </a:xfrm>
        </p:spPr>
        <p:txBody>
          <a:bodyPr>
            <a:normAutofit/>
          </a:bodyPr>
          <a:lstStyle>
            <a:lvl1pPr marL="0" indent="0" algn="ctr">
              <a:buNone/>
              <a:defRPr sz="300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 Powerful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0055" y="2334694"/>
            <a:ext cx="5116513" cy="1112460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9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52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8644" y="3527145"/>
            <a:ext cx="3478213" cy="12241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400" baseline="0">
                <a:solidFill>
                  <a:srgbClr val="192F4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Add a little bit more about yourself here.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75" y="1616075"/>
            <a:ext cx="3478213" cy="155098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1B3651"/>
                </a:solidFill>
                <a:latin typeface="Arial"/>
                <a:cs typeface="Arial"/>
              </a:rPr>
              <a:t>Your Name             Your Company       Your Twitter Handle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52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52" y="3284907"/>
            <a:ext cx="3378215" cy="0"/>
          </a:xfrm>
          <a:prstGeom prst="line">
            <a:avLst/>
          </a:prstGeom>
          <a:ln>
            <a:solidFill>
              <a:srgbClr val="76201E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701" y="856911"/>
            <a:ext cx="3478213" cy="51444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 baseline="0">
                <a:solidFill>
                  <a:srgbClr val="1B3651"/>
                </a:solidFill>
                <a:latin typeface="Cambria"/>
                <a:cs typeface="Cambri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Hello!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4582"/>
            <a:ext cx="4419600" cy="51435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photo icon below to add your own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9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1186031" y="1566034"/>
            <a:ext cx="11980" cy="3606438"/>
          </a:xfrm>
          <a:prstGeom prst="line">
            <a:avLst/>
          </a:prstGeom>
          <a:ln w="23495" cap="flat">
            <a:solidFill>
              <a:srgbClr val="2F83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50485" y="1566059"/>
            <a:ext cx="671896" cy="675145"/>
            <a:chOff x="340088" y="1394937"/>
            <a:chExt cx="671896" cy="911261"/>
          </a:xfrm>
        </p:grpSpPr>
        <p:sp>
          <p:nvSpPr>
            <p:cNvPr id="22" name="Right Triangle 21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4" y="420225"/>
            <a:ext cx="5778593" cy="565894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AN AGENDA HERE…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9900" y="1506272"/>
            <a:ext cx="6937375" cy="3386137"/>
          </a:xfrm>
        </p:spPr>
        <p:txBody>
          <a:bodyPr>
            <a:normAutofit/>
          </a:bodyPr>
          <a:lstStyle>
            <a:lvl1pPr marL="514350" indent="-514350">
              <a:buClr>
                <a:schemeClr val="bg1"/>
              </a:buClr>
              <a:buFont typeface="Wingdings" charset="2"/>
              <a:buAutoNum type="arabicPlain"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Section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9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1475622" y="1681235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23142" y="1427261"/>
            <a:ext cx="5200952" cy="194733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2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98071" y="1759695"/>
            <a:ext cx="4713288" cy="1395412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8" y="1158921"/>
            <a:ext cx="2043339" cy="45474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1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91057" y="603666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78962" y="603665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15143" y="4222771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088571" y="4561438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9" y="942977"/>
            <a:ext cx="7083425" cy="3279775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Text, an Image, 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8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icon to add an image as your background. Make sure to use a high-quality photo.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4155141"/>
            <a:ext cx="9143999" cy="1003300"/>
          </a:xfrm>
          <a:solidFill>
            <a:srgbClr val="1B3651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Use an Image as a Background to Keep Things Interesting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115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A7EE-4B34-4CB4-BD4B-28CA4D2A5D28}" type="datetime1">
              <a:rPr lang="hr-HR"/>
              <a:pPr>
                <a:defRPr/>
              </a:pPr>
              <a:t>24.11.2016.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151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38083" y="1442202"/>
            <a:ext cx="5200952" cy="1947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1475622" y="1681235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2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srgbClr val="1B3651"/>
              </a:solidFill>
              <a:latin typeface="Arial Narrow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98724" y="1740928"/>
            <a:ext cx="4713287" cy="147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baseline="0">
                <a:solidFill>
                  <a:srgbClr val="1B365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SECOND SECTION HEADER 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519745" y="1187945"/>
            <a:ext cx="1927599" cy="38893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358901" y="1237387"/>
            <a:ext cx="6664512" cy="2749550"/>
          </a:xfrm>
        </p:spPr>
        <p:txBody>
          <a:bodyPr>
            <a:normAutofit/>
          </a:bodyPr>
          <a:lstStyle>
            <a:lvl1pPr marL="0" indent="0">
              <a:buNone/>
              <a:defRPr sz="4400" b="0" baseline="0">
                <a:solidFill>
                  <a:srgbClr val="192F4B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a High-Level Impact Statement Here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03621" y="1207970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3600" y="635374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0525" y="681386"/>
            <a:ext cx="1917409" cy="53336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SIDE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3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4" y="146929"/>
            <a:ext cx="2814452" cy="99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499843" y="846985"/>
            <a:ext cx="6664477" cy="32684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499843" y="397799"/>
            <a:ext cx="666447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-0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790096"/>
            <a:ext cx="2787952" cy="278795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470" y="393049"/>
            <a:ext cx="2315883" cy="48164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Data Point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694940" y="383522"/>
            <a:ext cx="2960687" cy="449262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Describe Data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92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1644953" y="1660257"/>
            <a:ext cx="5829905" cy="2419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644953" y="2815765"/>
            <a:ext cx="5829905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64609" y="1639540"/>
            <a:ext cx="6154738" cy="113188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strike="noStrike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5625"/>
            <a:ext cx="8229600" cy="857250"/>
          </a:xfrm>
        </p:spPr>
        <p:txBody>
          <a:bodyPr/>
          <a:lstStyle>
            <a:lvl1pPr>
              <a:defRPr b="0"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5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57150"/>
            <a:ext cx="1371600" cy="17145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F46EF7F-3A66-46D3-8CF3-0C74F323C772}" type="datetimeFigureOut">
              <a:rPr lang="hr-HR">
                <a:solidFill>
                  <a:srgbClr val="414141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24.11.2016.</a:t>
            </a:fld>
            <a:endParaRPr lang="hr-HR">
              <a:solidFill>
                <a:srgbClr val="414141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4857750"/>
            <a:ext cx="3733800" cy="22860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r-HR">
              <a:solidFill>
                <a:srgbClr val="414141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4432" y="4855464"/>
            <a:ext cx="990600" cy="22860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9C5EAE6-B841-46B2-89B0-99E57F21A791}" type="slidenum">
              <a:rPr lang="hr-HR">
                <a:solidFill>
                  <a:srgbClr val="414141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r-HR">
              <a:solidFill>
                <a:srgbClr val="41414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1F0E6E5-86D8-4FF8-8174-C025EB9120E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24.11.2016.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0DCEAD3-48CE-4922-8F0B-E2DEDBA83BB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48B2E7-6597-482C-BF02-5B8B99F6A1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6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C2C3F-C7A9-4E38-8D8C-6422DF5BB8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1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C4693-3B3B-4C03-8ACA-E372E95B0A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73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666AD-CAC9-4F18-BA09-2D8B8E548E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9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0A6621-65B6-4C21-B6F9-A57551D446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33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A8AF6D-7672-412B-A843-1066CF88A6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56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6C1074-3535-4E8C-AA2B-7470D57A4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44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hr-HR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1310"/>
            <a:ext cx="8229600" cy="33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hr-H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6315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59FD8C-836B-4E9B-A88A-CE74CCAF6514}" type="datetime1">
              <a:rPr lang="hr-HR"/>
              <a:pPr>
                <a:defRPr/>
              </a:pPr>
              <a:t>24.11.2016.</a:t>
            </a:fld>
            <a:r>
              <a:rPr lang="en-US" dirty="0"/>
              <a:t> XXX</a:t>
            </a:r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-7143"/>
            <a:ext cx="9144000" cy="7131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Zaobljeni pravokutnik 51"/>
          <p:cNvSpPr/>
          <p:nvPr userDrawn="1"/>
        </p:nvSpPr>
        <p:spPr bwMode="auto">
          <a:xfrm>
            <a:off x="0" y="0"/>
            <a:ext cx="9221788" cy="706041"/>
          </a:xfrm>
          <a:prstGeom prst="roundRect">
            <a:avLst>
              <a:gd name="adj" fmla="val 0"/>
            </a:avLst>
          </a:prstGeom>
          <a:solidFill>
            <a:srgbClr val="57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hr-HR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1310"/>
            <a:ext cx="8229600" cy="33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hr-H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6315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84DC9A-9249-4792-895D-AD6A340AA340}" type="datetime1">
              <a:rPr lang="hr-HR"/>
              <a:pPr>
                <a:defRPr/>
              </a:pPr>
              <a:t>24.11.2016.</a:t>
            </a:fld>
            <a:r>
              <a:rPr lang="en-US" dirty="0"/>
              <a:t> XXX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2D80C93-29CC-433B-879D-EB620F3624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lindapeyton.files.wordpress.com/2012/04/future-vision-kid-and-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jeni pravokutnik 4"/>
          <p:cNvSpPr>
            <a:spLocks noChangeArrowheads="1"/>
          </p:cNvSpPr>
          <p:nvPr/>
        </p:nvSpPr>
        <p:spPr bwMode="auto">
          <a:xfrm>
            <a:off x="6345366" y="4425618"/>
            <a:ext cx="2880343" cy="717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z="2000" dirty="0" smtClean="0"/>
              <a:t>T. Antičić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z="2000" dirty="0" smtClean="0"/>
              <a:t>24.11.2016.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56992" y="217470"/>
            <a:ext cx="5297556" cy="875834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 hrvatske znanosti i visokog obrazovanja</a:t>
            </a:r>
            <a:endParaRPr lang="hr-H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verging 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1"/>
            <a:ext cx="9144000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latin typeface="Arial" panose="020B0604020202020204" pitchFamily="34" charset="0"/>
              </a:rPr>
              <a:t>Zašto je RH loša </a:t>
            </a:r>
            <a:r>
              <a:rPr lang="hr-HR" sz="2000" dirty="0" smtClean="0">
                <a:latin typeface="Arial" panose="020B0604020202020204" pitchFamily="34" charset="0"/>
              </a:rPr>
              <a:t>VI: Minimalna suradnja znanosti i gospodarstva...</a:t>
            </a:r>
            <a:endParaRPr lang="hr-H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avokutnik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C0C0C0">
              <a:alpha val="2400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en-US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989531" y="444378"/>
            <a:ext cx="1738312" cy="1055896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>
              <a:defRPr/>
            </a:pPr>
            <a:r>
              <a:rPr lang="en-US" b="1" dirty="0">
                <a:solidFill>
                  <a:srgbClr val="1B365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STRU</a:t>
            </a:r>
            <a:r>
              <a:rPr lang="hr-HR" b="1" dirty="0">
                <a:solidFill>
                  <a:srgbClr val="1B365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KTURNI FONDOVI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2912579" y="1849849"/>
            <a:ext cx="1549400" cy="110609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r"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SURADNJA SA </a:t>
            </a:r>
          </a:p>
          <a:p>
            <a:pPr algn="r"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GOSPODARSTVOM</a:t>
            </a:r>
          </a:p>
          <a:p>
            <a:pPr algn="r" defTabSz="457200">
              <a:defRPr/>
            </a:pPr>
            <a:r>
              <a:rPr lang="hr-HR" sz="1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Patenti, </a:t>
            </a:r>
          </a:p>
          <a:p>
            <a:pPr algn="r" defTabSz="457200">
              <a:defRPr/>
            </a:pPr>
            <a:r>
              <a:rPr lang="en-GB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</a:t>
            </a: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lanstva u vijećima zavoda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2548836" y="2715691"/>
            <a:ext cx="2098783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r"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Fleksibilan ustroj,</a:t>
            </a:r>
          </a:p>
          <a:p>
            <a:pPr algn="r" defTabSz="457200">
              <a:defRPr/>
            </a:pPr>
            <a:r>
              <a:rPr lang="en-GB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visan o projektnoj uspješnosti</a:t>
            </a:r>
          </a:p>
          <a:p>
            <a:pPr algn="r" defTabSz="457200">
              <a:defRPr/>
            </a:pPr>
            <a:endParaRPr lang="hr-HR" sz="1100" b="1" dirty="0">
              <a:solidFill>
                <a:srgbClr val="4141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76153" y="3438664"/>
            <a:ext cx="2222131" cy="1109663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Otvorena infrastruktura, </a:t>
            </a: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Fleksibilnost raspodjele prostora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822040" y="955057"/>
            <a:ext cx="2551635" cy="1108472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r" defTabSz="457200">
              <a:defRPr/>
            </a:pPr>
            <a:r>
              <a:rPr lang="hr-HR" sz="12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HORIZON2020, HrZZ, ... 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Članstva u vijećima zavoda, 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potpora ureda za projekte, 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izvrsnim prijavama fina</a:t>
            </a:r>
            <a:r>
              <a:rPr lang="en-GB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cijska potpora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639430" y="2563687"/>
            <a:ext cx="1552575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Financijska pomoć za povratnike  </a:t>
            </a:r>
          </a:p>
          <a:p>
            <a:pPr algn="ctr" defTabSz="457200">
              <a:defRPr/>
            </a:pPr>
            <a:endParaRPr lang="en-US" sz="10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357238" y="1085352"/>
            <a:ext cx="1550987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MEĐUNARODNI /MEĐ. REC.</a:t>
            </a:r>
          </a:p>
          <a:p>
            <a:pPr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PROJEKTI </a:t>
            </a:r>
            <a:endParaRPr lang="en-US" sz="1100" b="1" dirty="0">
              <a:solidFill>
                <a:srgbClr val="1B36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uvjet za dobivanje ključnih pozicija</a:t>
            </a:r>
            <a:endParaRPr lang="en-US" sz="1100" dirty="0">
              <a:solidFill>
                <a:srgbClr val="414141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32" descr="http://inspirationblogdotorg.files.wordpress.com/2012/05/key-to-unlock-the-mind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0349" r="12531" b="12163"/>
          <a:stretch/>
        </p:blipFill>
        <p:spPr bwMode="auto">
          <a:xfrm>
            <a:off x="5049283" y="1871324"/>
            <a:ext cx="1489349" cy="13912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4962429" y="1751871"/>
            <a:ext cx="1685023" cy="1645985"/>
          </a:xfrm>
          <a:prstGeom prst="ellipse">
            <a:avLst/>
          </a:prstGeom>
          <a:noFill/>
          <a:ln w="425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25539" y="2077681"/>
            <a:ext cx="2336578" cy="110609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b="1" dirty="0" smtClean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MEĐUNARODNO  ISKUSTVO, 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b="1" dirty="0" smtClean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POSTDOKTORAT, PEER-REVIEW 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Nužan z</a:t>
            </a:r>
            <a:r>
              <a:rPr lang="en-GB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hr-HR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zapošljavanje i 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napredovanje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dirty="0" smtClean="0">
                <a:solidFill>
                  <a:srgbClr val="414141">
                    <a:lumMod val="85000"/>
                    <a:lumOff val="1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r-HR" sz="1100" dirty="0">
              <a:solidFill>
                <a:srgbClr val="414141">
                  <a:lumMod val="85000"/>
                  <a:lumOff val="1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088" y="912968"/>
            <a:ext cx="2132086" cy="309735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097" y="1336757"/>
            <a:ext cx="2130128" cy="309735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1088" y="1760546"/>
            <a:ext cx="2132086" cy="485727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NAPREDOVANJE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089" y="2376437"/>
            <a:ext cx="2132084" cy="309735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 I OPREMA</a:t>
            </a:r>
          </a:p>
        </p:txBody>
      </p:sp>
      <p:sp>
        <p:nvSpPr>
          <p:cNvPr id="40" name="Oval 39"/>
          <p:cNvSpPr/>
          <p:nvPr/>
        </p:nvSpPr>
        <p:spPr>
          <a:xfrm>
            <a:off x="51088" y="3045641"/>
            <a:ext cx="2153086" cy="1236879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RESTRUKTURIRANJE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LABORATORIJA I ZAVODA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PREDSTOJNICI,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ZV</a:t>
            </a: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9998" y="449696"/>
            <a:ext cx="2099893" cy="3238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Nova pravila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461988" y="3374505"/>
            <a:ext cx="2336738" cy="1109663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Ograničeni broj mandata  i paralelnih funkcija,</a:t>
            </a: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Mogućnost smjene ključnih osoba,</a:t>
            </a: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Jasan slijed odgovornosti i dužnosti 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1089" y="4353339"/>
            <a:ext cx="4292311" cy="732085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rgbClr val="414141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Implementacija u tijeku, brojne nove mjere planirane </a:t>
            </a:r>
            <a:endParaRPr lang="hr-HR" sz="2000" b="1" dirty="0">
              <a:solidFill>
                <a:srgbClr val="414141">
                  <a:lumMod val="50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-201"/>
            <a:ext cx="9144000" cy="512580"/>
          </a:xfrm>
          <a:prstGeom prst="rect">
            <a:avLst/>
          </a:prstGeom>
          <a:solidFill>
            <a:srgbClr val="3E6A7A"/>
          </a:solidFill>
        </p:spPr>
        <p:txBody>
          <a:bodyPr wrap="square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IRB učinio zadnje  </a:t>
            </a:r>
            <a:r>
              <a:rPr lang="hr-H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r-H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da adresira navedene probleme  </a:t>
            </a:r>
            <a:endParaRPr lang="hr-H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3675" y="2151690"/>
            <a:ext cx="599742" cy="732247"/>
          </a:xfrm>
          <a:prstGeom prst="rect">
            <a:avLst/>
          </a:prstGeom>
          <a:solidFill>
            <a:srgbClr val="171E3D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4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528" y="2786522"/>
            <a:ext cx="189719" cy="194832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17040" y="2786522"/>
            <a:ext cx="189719" cy="194832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76715" y="2786522"/>
            <a:ext cx="189719" cy="194832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334754" y="2971710"/>
            <a:ext cx="1552575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Potpora za najbolje članke  </a:t>
            </a:r>
          </a:p>
          <a:p>
            <a:pPr algn="ctr" defTabSz="457200">
              <a:defRPr/>
            </a:pPr>
            <a:endParaRPr lang="en-US" sz="10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74435" y="4400917"/>
            <a:ext cx="4935191" cy="644751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za veliki iskorak RH znanosti (STEM), i vezanog gospodarstva, nužna barem minimalna promjena zakonodavstva: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4851" y="695746"/>
            <a:ext cx="6862970" cy="135171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plaće povezati s rezultatima rada zaposlenika. 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Kriterij - 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iznos i broj dobivenih kompetitivnih međunarodnih projekata, suradnja s gospodarstvom, broj članaka u međunarodno relevantnim časopisima, broj patenata, i slično. 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Zakon o radu,vezane uredbe, moraju bit puno fleksibilnije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jeni pravokutnik 23"/>
          <p:cNvSpPr/>
          <p:nvPr/>
        </p:nvSpPr>
        <p:spPr>
          <a:xfrm>
            <a:off x="59634" y="240097"/>
            <a:ext cx="3508514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Nagrađivanje uspješnih – platni razredi, itd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31054" y="2635245"/>
            <a:ext cx="6012946" cy="250825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Sporadično financiranje doktoranata posljednjih 5 godina - egzodus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najboljih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mladih znanstvenika s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katastrofalnim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posljedicama po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znanost i gospodarstvo. 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trošak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doktoranda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 oko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sto tisuća kuna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godišnje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a upravo su oni okosnica budućnosti Hrvatske na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više razina.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Najrazvijenije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zemlje imaju udio doktora znanosti u industriji u usporedbi sa znanstvenim institucijama i do 90% –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jedan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od ključnih razloga uspjeha njihovog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gospodarstva - U 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taj postotak iznosi katastrofalno niskih 10%.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5" name="Zaobljeni pravokutnik 23"/>
          <p:cNvSpPr/>
          <p:nvPr/>
        </p:nvSpPr>
        <p:spPr>
          <a:xfrm>
            <a:off x="3131054" y="2317787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Povećati broj doktoranata za nekoliko puta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8" descr="Image result for di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767">
            <a:off x="6619492" y="444835"/>
            <a:ext cx="2119741" cy="19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cdn.static-economist.com/sites/default/files/imagecache/full-width/images/print-edition/20160402_WBD00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2746154"/>
            <a:ext cx="3131054" cy="2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18" y="2197537"/>
            <a:ext cx="5592069" cy="1091651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Olakšati zapošljavanje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stranih znanstvenika i stranih stručnjaka.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Ukidanje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sustava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zvanja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smanjenje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poreza za najviše platne razrede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0704" y="4005470"/>
            <a:ext cx="5923723" cy="1138030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Stalno radno mjesto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započinjati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tek na razini višeg znanstvenog suradnika/izvanrednog profesora, nakon uspješno provedenog rada na položaju znanstvenog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suradnika/docenta.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226365" y="259186"/>
            <a:ext cx="6848062" cy="1629252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odjela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novih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radnih  mjesta grupama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koje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dobiju kompetitvne projekte (H2020 itd)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ima iznimno mali broj znanstvenika, a daleko najbolji način da se taj broj kvalitetno poveća jest da se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dokazano najboljim grupama dodjele nova radna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mjesta.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ima jako mali broj međunarodnih projekta, tako da ova mjera ne bi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opteretula proračun.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1" name="Zaobljeni pravokutnik 23"/>
          <p:cNvSpPr/>
          <p:nvPr/>
        </p:nvSpPr>
        <p:spPr>
          <a:xfrm>
            <a:off x="2226365" y="45002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radna mjesta uspješnim grupama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utnik 23"/>
          <p:cNvSpPr/>
          <p:nvPr/>
        </p:nvSpPr>
        <p:spPr>
          <a:xfrm>
            <a:off x="3150704" y="3566497"/>
            <a:ext cx="2499692" cy="3279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track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jeni pravokutnik 23"/>
          <p:cNvSpPr/>
          <p:nvPr/>
        </p:nvSpPr>
        <p:spPr>
          <a:xfrm>
            <a:off x="49695" y="1928194"/>
            <a:ext cx="3747052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Privlačiti najbolje znanstvenike da dođu u RH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18" name="Picture 2" descr="Image result for croa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0" y="2037758"/>
            <a:ext cx="1397830" cy="15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ache.pakistantoday.com.pk/2013/06/brain_d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86" y="2064590"/>
            <a:ext cx="2177084" cy="15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" y="643403"/>
            <a:ext cx="2196546" cy="10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Image result for s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4" y="3338883"/>
            <a:ext cx="3110946" cy="18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846" y="1590263"/>
            <a:ext cx="5461433" cy="77525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Sredstva koja su vezana za izvrsnost (uspješnost u europskim projektima, suradnja sa gospodarstvom, međunarodni članci) koje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MZO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dodjeljuje znanstvenim institucijama, takozvana programska sredstva, bi se morala povećati nekoliko puta.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882057" y="3237666"/>
            <a:ext cx="5183256" cy="78353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Rad Hrvatske zaklade za znanost (HrZZ) treba dubinski preispitati, jer je HrZZ nepotrebno uspostavio iznimno nefleksibilni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 administrativno suviše komplicirani sustav praćenja projekata – suprotno svim EU praksama.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906078" y="4094923"/>
            <a:ext cx="5155093" cy="762000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Rad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MZO-a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treba dubinski preispitati, jer je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MZO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kroz godine prerastao u izrazito neefikasan sustav koji sprječava nužne strateške promjene u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sustavu.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791" y="437323"/>
            <a:ext cx="5471488" cy="109330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Povećati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udio financiranja za znanost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strukturnim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fondova, barem za dva puta.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ostoje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iznimno kvalitetni prijedlozi iz sustava znanosti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upotrebu ovih sredstava, što nije slučaj za većinu ostalih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područja. </a:t>
            </a:r>
          </a:p>
          <a:p>
            <a:pPr lvl="0"/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Trenutno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postoje značajna neiskorištena sredstva iz strukturnih fondova zbog manjka kvalitetnih prijedloga projekata.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flatrock.org.nz/static/frontpage/assets/immigration/green_card_m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>
            <a:fillRect/>
          </a:stretch>
        </p:blipFill>
        <p:spPr bwMode="auto">
          <a:xfrm>
            <a:off x="0" y="2932041"/>
            <a:ext cx="3760827" cy="22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4.bp.blogspot.com/-GvXoktgRHtU/UXlErWZdrfI/AAAAAAAAABc/3Vb30nRTkJA/s320/catch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" y="4244319"/>
            <a:ext cx="742157" cy="66198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97834" y="4186600"/>
            <a:ext cx="1762993" cy="707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6" descr="http://2.bp.blogspot.com/-mdfFg9JZYVA/T80j2j37lII/AAAAAAAACJM/2m4tugfcU-M/s200/kafkathetr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0" y="4333461"/>
            <a:ext cx="638107" cy="47858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 descr="Image result for 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303">
            <a:off x="958223" y="3005721"/>
            <a:ext cx="2079222" cy="11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Image result for money to bes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7"/>
          <a:stretch/>
        </p:blipFill>
        <p:spPr bwMode="auto">
          <a:xfrm>
            <a:off x="5552111" y="3"/>
            <a:ext cx="3591890" cy="27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jeni pravokutnik 23"/>
          <p:cNvSpPr/>
          <p:nvPr/>
        </p:nvSpPr>
        <p:spPr>
          <a:xfrm>
            <a:off x="44846" y="29821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financiranja na kvalitetan način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aobljeni pravokutnik 23"/>
          <p:cNvSpPr/>
          <p:nvPr/>
        </p:nvSpPr>
        <p:spPr>
          <a:xfrm>
            <a:off x="3906078" y="2782956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Micanje administrativnih prepreka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222" y="2441972"/>
            <a:ext cx="5461433" cy="294603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Omogučiti lakše finaciranje iz privatnih zaklada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m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ambrid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ambrid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CambridgeDelux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927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5575" y="217969"/>
            <a:ext cx="6370985" cy="4903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STEM, društvena i humanistička polja su u RH vjerojatno suviše drugačija da imaju zajedničke ciljeve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48941" y="914400"/>
            <a:ext cx="6205607" cy="5314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 smtClean="0"/>
              <a:t>Vjerojatno nepromostivi </a:t>
            </a:r>
            <a:r>
              <a:rPr lang="hr-HR" dirty="0" smtClean="0"/>
              <a:t>otpor za sve navedene mjere</a:t>
            </a:r>
          </a:p>
          <a:p>
            <a:pPr algn="ctr"/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2461315" y="3593248"/>
            <a:ext cx="6609521" cy="445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</a:t>
            </a:r>
            <a:r>
              <a:rPr lang="hr-HR" dirty="0" smtClean="0"/>
              <a:t>tvaranje </a:t>
            </a:r>
            <a:r>
              <a:rPr lang="hr-HR" b="1" dirty="0" smtClean="0">
                <a:solidFill>
                  <a:srgbClr val="FFFF00"/>
                </a:solidFill>
              </a:rPr>
              <a:t>Hrvatskog Instituta za Tehnologiju i Znanost (HITZ)</a:t>
            </a:r>
          </a:p>
        </p:txBody>
      </p:sp>
      <p:sp>
        <p:nvSpPr>
          <p:cNvPr id="10" name="Zaobljeni pravokutnik 23"/>
          <p:cNvSpPr/>
          <p:nvPr/>
        </p:nvSpPr>
        <p:spPr>
          <a:xfrm>
            <a:off x="102427" y="3607963"/>
            <a:ext cx="2157205" cy="45717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Moguće rješenje:</a:t>
            </a:r>
            <a:endParaRPr lang="hr-H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3243" y="4114819"/>
            <a:ext cx="6609521" cy="4571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Ujedinjenje svih STEM fakulteta i instituta u jedno novo, integrirano  sveučilište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73243" y="4652774"/>
            <a:ext cx="6609521" cy="4745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Brojni neformalni razgovori na ovu temu, na više fakulteta i instituta, na više razina – potpora raznolika...</a:t>
            </a:r>
          </a:p>
        </p:txBody>
      </p:sp>
      <p:sp>
        <p:nvSpPr>
          <p:cNvPr id="12" name="Zaobljeni pravokutnik 23"/>
          <p:cNvSpPr/>
          <p:nvPr/>
        </p:nvSpPr>
        <p:spPr>
          <a:xfrm>
            <a:off x="102426" y="4283774"/>
            <a:ext cx="2157205" cy="764044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Premda u kvalitetnom okruženju ne bi bilo potrebe za razmišljati o ovakvoj intervenciji</a:t>
            </a:r>
            <a:endParaRPr lang="hr-H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6" r="3432"/>
          <a:stretch/>
        </p:blipFill>
        <p:spPr bwMode="auto">
          <a:xfrm>
            <a:off x="5168348" y="1133052"/>
            <a:ext cx="3897589" cy="288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8876" y="1103235"/>
            <a:ext cx="4939959" cy="1630018"/>
          </a:xfrm>
          <a:prstGeom prst="roundRect">
            <a:avLst>
              <a:gd name="adj" fmla="val 9696"/>
            </a:avLst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svih sastavnica u sustavu znanosti i visokog obrazovanja (sveučilišta, fakulteta, instituta), njihovih misija i dosadašnjih rezultata, te se sukladno rezultatima te analize kreće u moguća razmatranja kombinacija integracija između sastavnica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aobljeni pravokutnik 23"/>
          <p:cNvSpPr/>
          <p:nvPr/>
        </p:nvSpPr>
        <p:spPr>
          <a:xfrm>
            <a:off x="155573" y="122296"/>
            <a:ext cx="8819462" cy="66289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Mogući mehanizam za ostvarenje HITZ-a:  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Preporuka</a:t>
            </a:r>
            <a:r>
              <a:rPr lang="hr-H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Nacionalnog vijeća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za znanost, visoko obrazovanje i tehnološki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razvoj (NVZVOTR)</a:t>
            </a:r>
            <a:endParaRPr lang="hr-H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573" y="3044679"/>
            <a:ext cx="4933262" cy="1358356"/>
          </a:xfrm>
          <a:prstGeom prst="roundRect">
            <a:avLst>
              <a:gd name="adj" fmla="val 9696"/>
            </a:avLst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NVZVOTR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predlaže da se uz restrukturiranje javnih znanstvenih instituta  paralelno provodi preobrazba javnih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sveučilišta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Image result for inte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8756" y="4502427"/>
            <a:ext cx="4930079" cy="611256"/>
          </a:xfrm>
          <a:prstGeom prst="roundRect">
            <a:avLst>
              <a:gd name="adj" fmla="val 9696"/>
            </a:avLst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preobrazba javnih sveučilišta 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međutim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nažalost nije realna opcija radi vjerojatnog 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otpora ...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inte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556" y="956526"/>
            <a:ext cx="8726556" cy="461665"/>
          </a:xfrm>
          <a:prstGeom prst="rect">
            <a:avLst/>
          </a:prstGeom>
          <a:solidFill>
            <a:srgbClr val="259B28"/>
          </a:solidFill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K</a:t>
            </a:r>
            <a:r>
              <a:rPr lang="en-GB" sz="1200" b="1" dirty="0" err="1" smtClean="0">
                <a:solidFill>
                  <a:schemeClr val="bg1"/>
                </a:solidFill>
              </a:rPr>
              <a:t>oherentnij</a:t>
            </a:r>
            <a:r>
              <a:rPr lang="hr-HR" sz="1200" b="1" dirty="0">
                <a:solidFill>
                  <a:schemeClr val="bg1"/>
                </a:solidFill>
              </a:rPr>
              <a:t>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hr-HR" sz="1200" b="1" dirty="0" smtClean="0">
                <a:solidFill>
                  <a:schemeClr val="bg1"/>
                </a:solidFill>
              </a:rPr>
              <a:t>IRB </a:t>
            </a:r>
            <a:r>
              <a:rPr lang="en-GB" sz="1200" b="1" dirty="0" err="1" smtClean="0">
                <a:solidFill>
                  <a:schemeClr val="bg1"/>
                </a:solidFill>
              </a:rPr>
              <a:t>polit</a:t>
            </a:r>
            <a:r>
              <a:rPr lang="hr-HR" sz="1200" b="1" dirty="0" smtClean="0">
                <a:solidFill>
                  <a:schemeClr val="bg1"/>
                </a:solidFill>
              </a:rPr>
              <a:t>i</a:t>
            </a:r>
            <a:r>
              <a:rPr lang="en-GB" sz="1200" b="1" dirty="0" smtClean="0">
                <a:solidFill>
                  <a:schemeClr val="bg1"/>
                </a:solidFill>
              </a:rPr>
              <a:t>k</a:t>
            </a:r>
            <a:r>
              <a:rPr lang="hr-HR" sz="1200" b="1" dirty="0">
                <a:solidFill>
                  <a:schemeClr val="bg1"/>
                </a:solidFill>
              </a:rPr>
              <a:t>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prema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svim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doktorskim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studijima</a:t>
            </a:r>
            <a:r>
              <a:rPr lang="en-GB" sz="1200" b="1" dirty="0">
                <a:solidFill>
                  <a:schemeClr val="bg1"/>
                </a:solidFill>
              </a:rPr>
              <a:t> u RH.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sada</a:t>
            </a:r>
            <a:r>
              <a:rPr lang="en-GB" sz="1200" b="1" dirty="0">
                <a:solidFill>
                  <a:schemeClr val="bg1"/>
                </a:solidFill>
              </a:rPr>
              <a:t> se </a:t>
            </a:r>
            <a:r>
              <a:rPr lang="en-GB" sz="1200" b="1" dirty="0" err="1">
                <a:solidFill>
                  <a:schemeClr val="bg1"/>
                </a:solidFill>
              </a:rPr>
              <a:t>radi</a:t>
            </a:r>
            <a:r>
              <a:rPr lang="en-GB" sz="1200" b="1" dirty="0">
                <a:solidFill>
                  <a:schemeClr val="bg1"/>
                </a:solidFill>
              </a:rPr>
              <a:t> o </a:t>
            </a:r>
            <a:r>
              <a:rPr lang="en-GB" sz="1200" b="1" dirty="0" err="1">
                <a:solidFill>
                  <a:schemeClr val="bg1"/>
                </a:solidFill>
              </a:rPr>
              <a:t>nekoordiniranom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procesu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sa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suviše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preklapanja</a:t>
            </a:r>
            <a:r>
              <a:rPr lang="en-GB" sz="1200" b="1" dirty="0" smtClean="0">
                <a:solidFill>
                  <a:schemeClr val="bg1"/>
                </a:solidFill>
              </a:rPr>
              <a:t>. </a:t>
            </a:r>
            <a:r>
              <a:rPr lang="en-GB" sz="1200" b="1" dirty="0" err="1">
                <a:solidFill>
                  <a:schemeClr val="bg1"/>
                </a:solidFill>
              </a:rPr>
              <a:t>Ovakvo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stanje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nije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prihvatljivo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rješenje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IRB, </a:t>
            </a:r>
            <a:r>
              <a:rPr lang="en-GB" sz="1200" b="1" dirty="0" err="1">
                <a:solidFill>
                  <a:schemeClr val="bg1"/>
                </a:solidFill>
              </a:rPr>
              <a:t>ni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doktorante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ni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RH </a:t>
            </a:r>
            <a:r>
              <a:rPr lang="en-GB" sz="1200" b="1" dirty="0" err="1" smtClean="0">
                <a:solidFill>
                  <a:schemeClr val="bg1"/>
                </a:solidFill>
              </a:rPr>
              <a:t>znanost</a:t>
            </a:r>
            <a:r>
              <a:rPr lang="en-GB" sz="1200" b="1" dirty="0" smtClean="0">
                <a:solidFill>
                  <a:schemeClr val="bg1"/>
                </a:solidFill>
              </a:rPr>
              <a:t>.</a:t>
            </a:r>
            <a:r>
              <a:rPr lang="hr-HR" sz="1200" b="1" dirty="0" smtClean="0">
                <a:solidFill>
                  <a:schemeClr val="bg1"/>
                </a:solidFill>
              </a:rPr>
              <a:t>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557" y="3874938"/>
            <a:ext cx="4363277" cy="960438"/>
          </a:xfrm>
          <a:prstGeom prst="roundRect">
            <a:avLst>
              <a:gd name="adj" fmla="val 9696"/>
            </a:avLst>
          </a:prstGeom>
          <a:solidFill>
            <a:srgbClr val="1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praksi, RH ima suviše doktorskih programa za iznimno mali broj polaznika, te IRB podržava što veću koherentnu suradnju među svim institucijama na tim programima.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556" y="143606"/>
            <a:ext cx="5241232" cy="480219"/>
          </a:xfrm>
          <a:prstGeom prst="roundRect">
            <a:avLst>
              <a:gd name="adj" fmla="val 96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 zato razmatra mogućnost uspostave doktorske škole: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57" y="1584915"/>
            <a:ext cx="8726556" cy="646331"/>
          </a:xfrm>
          <a:prstGeom prst="rect">
            <a:avLst/>
          </a:prstGeom>
          <a:solidFill>
            <a:srgbClr val="259B28"/>
          </a:solidFill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Stvaranje </a:t>
            </a:r>
            <a:r>
              <a:rPr lang="en-GB" sz="1200" b="1" dirty="0" smtClean="0">
                <a:solidFill>
                  <a:schemeClr val="bg1"/>
                </a:solidFill>
              </a:rPr>
              <a:t>IRB </a:t>
            </a:r>
            <a:r>
              <a:rPr lang="en-GB" sz="1200" b="1" dirty="0" err="1" smtClean="0">
                <a:solidFill>
                  <a:schemeClr val="bg1"/>
                </a:solidFill>
              </a:rPr>
              <a:t>strategij</a:t>
            </a:r>
            <a:r>
              <a:rPr lang="hr-HR" sz="1200" b="1" dirty="0" smtClean="0">
                <a:solidFill>
                  <a:schemeClr val="bg1"/>
                </a:solidFill>
              </a:rPr>
              <a:t>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sudjelovanja</a:t>
            </a:r>
            <a:r>
              <a:rPr lang="en-GB" sz="1200" b="1" dirty="0">
                <a:solidFill>
                  <a:schemeClr val="bg1"/>
                </a:solidFill>
              </a:rPr>
              <a:t> u </a:t>
            </a:r>
            <a:r>
              <a:rPr lang="en-GB" sz="1200" b="1" dirty="0" err="1">
                <a:solidFill>
                  <a:schemeClr val="bg1"/>
                </a:solidFill>
              </a:rPr>
              <a:t>održavanju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nastave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svim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studijima</a:t>
            </a:r>
            <a:r>
              <a:rPr lang="en-GB" sz="1200" b="1" dirty="0" smtClean="0">
                <a:solidFill>
                  <a:schemeClr val="bg1"/>
                </a:solidFill>
              </a:rPr>
              <a:t>. </a:t>
            </a:r>
            <a:r>
              <a:rPr lang="en-GB" sz="1200" b="1" dirty="0" err="1">
                <a:solidFill>
                  <a:schemeClr val="bg1"/>
                </a:solidFill>
              </a:rPr>
              <a:t>Cilj</a:t>
            </a:r>
            <a:r>
              <a:rPr lang="en-GB" sz="1200" b="1" dirty="0">
                <a:solidFill>
                  <a:schemeClr val="bg1"/>
                </a:solidFill>
              </a:rPr>
              <a:t> mora </a:t>
            </a:r>
            <a:r>
              <a:rPr lang="en-GB" sz="1200" b="1" dirty="0" err="1">
                <a:solidFill>
                  <a:schemeClr val="bg1"/>
                </a:solidFill>
              </a:rPr>
              <a:t>biti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podizanje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kvalitete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obrazovanja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studenata</a:t>
            </a:r>
            <a:r>
              <a:rPr lang="en-GB" sz="1200" b="1" dirty="0">
                <a:solidFill>
                  <a:schemeClr val="bg1"/>
                </a:solidFill>
              </a:rPr>
              <a:t> u RH, a </a:t>
            </a:r>
            <a:r>
              <a:rPr lang="en-GB" sz="1200" b="1" dirty="0" err="1">
                <a:solidFill>
                  <a:schemeClr val="bg1"/>
                </a:solidFill>
              </a:rPr>
              <a:t>osobito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doktoranada</a:t>
            </a:r>
            <a:r>
              <a:rPr lang="en-GB" sz="1200" b="1" dirty="0">
                <a:solidFill>
                  <a:schemeClr val="bg1"/>
                </a:solidFill>
              </a:rPr>
              <a:t> IRB-a,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povećanje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kompetitivnosti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znanosti</a:t>
            </a:r>
            <a:r>
              <a:rPr lang="en-GB" sz="1200" b="1" dirty="0">
                <a:solidFill>
                  <a:schemeClr val="bg1"/>
                </a:solidFill>
              </a:rPr>
              <a:t> u  RH  </a:t>
            </a:r>
            <a:r>
              <a:rPr lang="en-GB" sz="1200" b="1" dirty="0" err="1">
                <a:solidFill>
                  <a:schemeClr val="bg1"/>
                </a:solidFill>
              </a:rPr>
              <a:t>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međunarodnoj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razini</a:t>
            </a:r>
            <a:r>
              <a:rPr lang="hr-HR" sz="1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57" y="2421250"/>
            <a:ext cx="8726555" cy="830997"/>
          </a:xfrm>
          <a:prstGeom prst="rect">
            <a:avLst/>
          </a:prstGeom>
          <a:solidFill>
            <a:srgbClr val="259B28"/>
          </a:solidFill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O</a:t>
            </a:r>
            <a:r>
              <a:rPr lang="en-GB" sz="1200" b="1" dirty="0" err="1" smtClean="0">
                <a:solidFill>
                  <a:schemeClr val="bg1"/>
                </a:solidFill>
              </a:rPr>
              <a:t>suvremenjivanj</a:t>
            </a:r>
            <a:r>
              <a:rPr lang="hr-HR" sz="1200" b="1" dirty="0" smtClean="0">
                <a:solidFill>
                  <a:schemeClr val="bg1"/>
                </a:solidFill>
              </a:rPr>
              <a:t>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doktorskih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studija</a:t>
            </a:r>
            <a:r>
              <a:rPr lang="en-GB" sz="1200" b="1" dirty="0">
                <a:solidFill>
                  <a:schemeClr val="bg1"/>
                </a:solidFill>
              </a:rPr>
              <a:t> u RH </a:t>
            </a:r>
            <a:r>
              <a:rPr lang="en-GB" sz="1200" b="1" dirty="0" smtClean="0">
                <a:solidFill>
                  <a:schemeClr val="bg1"/>
                </a:solidFill>
              </a:rPr>
              <a:t>(</a:t>
            </a:r>
            <a:r>
              <a:rPr lang="en-GB" sz="1200" b="1" dirty="0" err="1" smtClean="0">
                <a:solidFill>
                  <a:schemeClr val="bg1"/>
                </a:solidFill>
              </a:rPr>
              <a:t>vremensko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skraćivanje</a:t>
            </a:r>
            <a:r>
              <a:rPr lang="hr-HR" sz="1200" b="1" dirty="0">
                <a:solidFill>
                  <a:schemeClr val="bg1"/>
                </a:solidFill>
              </a:rPr>
              <a:t>/</a:t>
            </a:r>
            <a:r>
              <a:rPr lang="en-GB" sz="1200" b="1" dirty="0" err="1" smtClean="0">
                <a:solidFill>
                  <a:schemeClr val="bg1"/>
                </a:solidFill>
              </a:rPr>
              <a:t>smanjenje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opterećenja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doktoranada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nastavnim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obavezama</a:t>
            </a:r>
            <a:r>
              <a:rPr lang="hr-HR" sz="1200" b="1" dirty="0" smtClean="0">
                <a:solidFill>
                  <a:schemeClr val="bg1"/>
                </a:solidFill>
              </a:rPr>
              <a:t>/</a:t>
            </a:r>
            <a:r>
              <a:rPr lang="en-GB" sz="1200" b="1" dirty="0" err="1" smtClean="0">
                <a:solidFill>
                  <a:schemeClr val="bg1"/>
                </a:solidFill>
              </a:rPr>
              <a:t>više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aktivnosti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vezanih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temu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doktorskog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rada</a:t>
            </a:r>
            <a:r>
              <a:rPr lang="hr-HR" sz="1200" b="1" dirty="0" smtClean="0">
                <a:solidFill>
                  <a:schemeClr val="bg1"/>
                </a:solidFill>
              </a:rPr>
              <a:t>/...</a:t>
            </a:r>
            <a:r>
              <a:rPr lang="en-GB" sz="1200" b="1" dirty="0" smtClean="0">
                <a:solidFill>
                  <a:schemeClr val="bg1"/>
                </a:solidFill>
              </a:rPr>
              <a:t>)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otvaranj</a:t>
            </a:r>
            <a:r>
              <a:rPr lang="hr-HR" sz="1200" b="1" dirty="0" smtClean="0">
                <a:solidFill>
                  <a:schemeClr val="bg1"/>
                </a:solidFill>
              </a:rPr>
              <a:t>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novih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studija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koji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će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slijediti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pozitivna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iskustva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praksu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vodećih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svjetskih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sveučilišta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koji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će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omogu</a:t>
            </a:r>
            <a:r>
              <a:rPr lang="hr-HR" sz="1200" b="1" dirty="0" smtClean="0">
                <a:solidFill>
                  <a:schemeClr val="bg1"/>
                </a:solidFill>
              </a:rPr>
              <a:t>ći</a:t>
            </a:r>
            <a:r>
              <a:rPr lang="en-GB" sz="1200" b="1" dirty="0" err="1" smtClean="0">
                <a:solidFill>
                  <a:schemeClr val="bg1"/>
                </a:solidFill>
              </a:rPr>
              <a:t>ti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veću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medunarodnu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kompetitivnost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završenim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doktorandima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studija</a:t>
            </a:r>
            <a:r>
              <a:rPr lang="hr-HR" sz="1200" b="1" dirty="0" smtClean="0">
                <a:solidFill>
                  <a:schemeClr val="bg1"/>
                </a:solidFill>
              </a:rPr>
              <a:t>, i koja će time privlačiti puno veći broj doktoranata.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81939" y="3853403"/>
            <a:ext cx="4227174" cy="960438"/>
          </a:xfrm>
          <a:prstGeom prst="roundRect">
            <a:avLst>
              <a:gd name="adj" fmla="val 9696"/>
            </a:avLst>
          </a:prstGeom>
          <a:solidFill>
            <a:srgbClr val="1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IRB smatra da kvalitetna partnerstva sa vrhunskim sveučilištima nužna za iskorak – preliminarni pregovori između ostalog sa ETH i TUM.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conversantlife.com/files/imagecache/blog_wizard/files/blog_wizard/ignorance-of-facul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b="1014"/>
          <a:stretch/>
        </p:blipFill>
        <p:spPr bwMode="auto">
          <a:xfrm>
            <a:off x="4671393" y="28808"/>
            <a:ext cx="4293703" cy="4646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" y="108320"/>
            <a:ext cx="3677479" cy="36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i pravokutnik 23"/>
          <p:cNvSpPr/>
          <p:nvPr/>
        </p:nvSpPr>
        <p:spPr>
          <a:xfrm>
            <a:off x="139147" y="4443620"/>
            <a:ext cx="8825949" cy="699880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Međutim, RH znanost u prosjeku isuviše mala i beznačajna (čast izuzetcima) da budemo konkurencija jedno drugom – samo uspjeh na globalbnoj razini je relevantan (i nužan!, i moguć!), i svaki pomak bilo koje jedinice u RH vuće naprijed sve druge.</a:t>
            </a:r>
            <a:endParaRPr lang="hr-H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9271" y="3697355"/>
            <a:ext cx="8816009" cy="686631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kraj: U praksi nažalost teško zamisliti iskorak, RH </a:t>
            </a:r>
            <a:r>
              <a:rPr lang="hr-H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akademska zajednica vjerojatno suviše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nefleksibilna, </a:t>
            </a:r>
            <a:r>
              <a:rPr lang="hr-H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gledaju jedno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drugog </a:t>
            </a:r>
            <a:r>
              <a:rPr lang="hr-H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najveću moguću konkurenciju, te će se naći tisuće izgovora zašto ne poduzeti ništa... 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7461" y="1540565"/>
            <a:ext cx="4273826" cy="2107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4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8oa9i1t08037ue3m1l0i861.wpengine.netdna-cdn.com/wp-content/uploads/2015/01/Ed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>
            <a:fillRect/>
          </a:stretch>
        </p:blipFill>
        <p:spPr bwMode="auto">
          <a:xfrm>
            <a:off x="1692276" y="857250"/>
            <a:ext cx="6551613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8"/>
          <p:cNvSpPr txBox="1">
            <a:spLocks/>
          </p:cNvSpPr>
          <p:nvPr/>
        </p:nvSpPr>
        <p:spPr bwMode="auto">
          <a:xfrm>
            <a:off x="0" y="-89814"/>
            <a:ext cx="925195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Svijet će se više promijeniti u slijedećih nekoliko desetljeća nego </a:t>
            </a:r>
            <a:r>
              <a:rPr lang="hr-HR" altLang="sr-Latn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to bio slučaj </a:t>
            </a:r>
            <a:r>
              <a:rPr lang="hr-HR" alt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posljednjih nekoliko stoljeća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555875" y="1047750"/>
            <a:ext cx="457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genetski inženjering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medicina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umjetna inteligencija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informatika i „big-data”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      nanotehnologija i materijali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		 . . 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6463" y="3950494"/>
            <a:ext cx="5834062" cy="36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Vrijeme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892969" y="2359819"/>
            <a:ext cx="2566988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Napredak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8738" y="2553891"/>
            <a:ext cx="5835650" cy="365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Danas</a:t>
            </a:r>
          </a:p>
        </p:txBody>
      </p:sp>
      <p:sp>
        <p:nvSpPr>
          <p:cNvPr id="4" name="Freeform 3"/>
          <p:cNvSpPr/>
          <p:nvPr/>
        </p:nvSpPr>
        <p:spPr>
          <a:xfrm>
            <a:off x="6907214" y="2914651"/>
            <a:ext cx="338137" cy="573881"/>
          </a:xfrm>
          <a:custGeom>
            <a:avLst/>
            <a:gdLst>
              <a:gd name="connsiteX0" fmla="*/ 0 w 337930"/>
              <a:gd name="connsiteY0" fmla="*/ 0 h 765313"/>
              <a:gd name="connsiteX1" fmla="*/ 109330 w 337930"/>
              <a:gd name="connsiteY1" fmla="*/ 626165 h 765313"/>
              <a:gd name="connsiteX2" fmla="*/ 337930 w 337930"/>
              <a:gd name="connsiteY2" fmla="*/ 765313 h 765313"/>
              <a:gd name="connsiteX3" fmla="*/ 337930 w 337930"/>
              <a:gd name="connsiteY3" fmla="*/ 765313 h 7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30" h="765313">
                <a:moveTo>
                  <a:pt x="0" y="0"/>
                </a:moveTo>
                <a:cubicBezTo>
                  <a:pt x="26504" y="249306"/>
                  <a:pt x="53008" y="498613"/>
                  <a:pt x="109330" y="626165"/>
                </a:cubicBezTo>
                <a:cubicBezTo>
                  <a:pt x="165652" y="753717"/>
                  <a:pt x="337930" y="765313"/>
                  <a:pt x="337930" y="765313"/>
                </a:cubicBezTo>
                <a:lnTo>
                  <a:pt x="337930" y="76531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Up Arrow 4"/>
          <p:cNvSpPr/>
          <p:nvPr/>
        </p:nvSpPr>
        <p:spPr>
          <a:xfrm>
            <a:off x="7354958" y="3717235"/>
            <a:ext cx="327991" cy="2332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707051" y="4033865"/>
            <a:ext cx="1592124" cy="259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~ 10-30 godina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"/>
            <a:ext cx="9200644" cy="51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700088"/>
          </a:xfrm>
        </p:spPr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932"/>
            <a:ext cx="8229600" cy="3394472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13739" b="3088"/>
          <a:stretch/>
        </p:blipFill>
        <p:spPr bwMode="auto">
          <a:xfrm>
            <a:off x="-1" y="-2796"/>
            <a:ext cx="9144001" cy="51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39729" y="4041292"/>
            <a:ext cx="4775062" cy="9312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</a:rPr>
              <a:t>Nespremne zemlje i institucije će potonuti u </a:t>
            </a:r>
            <a:r>
              <a:rPr lang="hr-HR" b="1" dirty="0">
                <a:solidFill>
                  <a:schemeClr val="tx1"/>
                </a:solidFill>
              </a:rPr>
              <a:t>totalnu</a:t>
            </a:r>
            <a:r>
              <a:rPr lang="hr-HR" b="1" dirty="0">
                <a:solidFill>
                  <a:srgbClr val="FF0000"/>
                </a:solidFill>
              </a:rPr>
              <a:t> irelevantnost</a:t>
            </a:r>
          </a:p>
        </p:txBody>
      </p:sp>
      <p:pic>
        <p:nvPicPr>
          <p:cNvPr id="6" name="Picture 8" descr="Image result for diver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1929" y="603793"/>
            <a:ext cx="2905904" cy="39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54741" y="2067340"/>
            <a:ext cx="2051740" cy="934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NEMINOVNO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Veliko raslojavanje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9330697">
            <a:off x="6438419" y="1494184"/>
            <a:ext cx="2051740" cy="934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kompetitivni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19545">
            <a:off x="6692938" y="2648791"/>
            <a:ext cx="2051740" cy="934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stagnirajući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08"/>
          <a:stretch/>
        </p:blipFill>
        <p:spPr bwMode="auto">
          <a:xfrm>
            <a:off x="49696" y="464473"/>
            <a:ext cx="1679714" cy="363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4505" y="4154557"/>
            <a:ext cx="8960044" cy="478251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Nužne hitne i radikalne mjere, inače RH bez budućnosti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43" y="-9967"/>
            <a:ext cx="2895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Competitiveness Index </a:t>
            </a:r>
          </a:p>
          <a:p>
            <a:pPr algn="ctr"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 Rankings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76024" y="524309"/>
            <a:ext cx="2813783" cy="3516941"/>
            <a:chOff x="4327812" y="1611723"/>
            <a:chExt cx="1943780" cy="24295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9" r="58531"/>
            <a:stretch/>
          </p:blipFill>
          <p:spPr>
            <a:xfrm>
              <a:off x="4327812" y="1611723"/>
              <a:ext cx="1943780" cy="24295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78" t="33212"/>
            <a:stretch/>
          </p:blipFill>
          <p:spPr>
            <a:xfrm>
              <a:off x="5574280" y="1611723"/>
              <a:ext cx="506895" cy="2426928"/>
            </a:xfrm>
            <a:prstGeom prst="rect">
              <a:avLst/>
            </a:prstGeom>
          </p:spPr>
        </p:pic>
      </p:grpSp>
      <p:sp>
        <p:nvSpPr>
          <p:cNvPr id="15" name="Elipsa 9"/>
          <p:cNvSpPr/>
          <p:nvPr/>
        </p:nvSpPr>
        <p:spPr>
          <a:xfrm>
            <a:off x="6561095" y="2474845"/>
            <a:ext cx="1072136" cy="337413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0312" y="29789"/>
            <a:ext cx="268355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index ranking – science, absolute value, 2016</a:t>
            </a:r>
            <a:endParaRPr lang="hr-HR" sz="1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05" y="4689038"/>
            <a:ext cx="8960044" cy="42464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Katastrofalno stanje primarno  NIJE rezultat slabog financiranja u znanosti</a:t>
            </a:r>
            <a:endParaRPr lang="hr-H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rzistakapitala.files.wordpress.com/2016/03/rast-bdp-ist-eu-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75" y="1169947"/>
            <a:ext cx="3658859" cy="25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Up Arrow 16"/>
          <p:cNvSpPr/>
          <p:nvPr/>
        </p:nvSpPr>
        <p:spPr>
          <a:xfrm rot="3682430">
            <a:off x="3730006" y="2887619"/>
            <a:ext cx="241222" cy="66592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8"/>
          <a:stretch/>
        </p:blipFill>
        <p:spPr bwMode="auto">
          <a:xfrm>
            <a:off x="1729410" y="464473"/>
            <a:ext cx="899823" cy="363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9"/>
          <p:cNvSpPr/>
          <p:nvPr/>
        </p:nvSpPr>
        <p:spPr>
          <a:xfrm>
            <a:off x="2009339" y="1925970"/>
            <a:ext cx="732602" cy="416443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latrock.org.nz/static/frontpage/assets/immigration/green_card_m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>
            <a:fillRect/>
          </a:stretch>
        </p:blipFill>
        <p:spPr bwMode="auto">
          <a:xfrm>
            <a:off x="0" y="719137"/>
            <a:ext cx="91440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700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 smtClean="0"/>
              <a:t>Zašto je RH loša I: administracija</a:t>
            </a:r>
            <a:endParaRPr lang="hr-HR" dirty="0"/>
          </a:p>
        </p:txBody>
      </p:sp>
      <p:pic>
        <p:nvPicPr>
          <p:cNvPr id="26628" name="Picture 10" descr="http://4.bp.blogspot.com/-GvXoktgRHtU/UXlErWZdrfI/AAAAAAAAABc/3Vb30nRTkJA/s320/catch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207544"/>
            <a:ext cx="1484313" cy="132397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0913" y="3058717"/>
            <a:ext cx="4373562" cy="162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0" name="Picture 6" descr="http://2.bp.blogspot.com/-mdfFg9JZYVA/T80j2j37lII/AAAAAAAACJM/2m4tugfcU-M/s200/kafkathet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231356"/>
            <a:ext cx="1733550" cy="13001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58817" y="2355562"/>
            <a:ext cx="5675657" cy="575756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Svakodnevne stvari zahtijevaju, umjesto brzog rješenja, mjesece i godine odugovlačenja, uz ogromni lju</a:t>
            </a: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 angažman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700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dirty="0"/>
              <a:t>Zašto je RH loša </a:t>
            </a:r>
            <a:r>
              <a:rPr lang="hr-HR" sz="2800" dirty="0" smtClean="0"/>
              <a:t>II: Kada </a:t>
            </a:r>
            <a:r>
              <a:rPr lang="hr-HR" sz="2800" dirty="0"/>
              <a:t>želi nagraditi </a:t>
            </a:r>
            <a:r>
              <a:rPr lang="hr-HR" sz="2800" dirty="0" smtClean="0"/>
              <a:t>kvalitetne...</a:t>
            </a:r>
            <a:endParaRPr lang="hr-HR" sz="2800" dirty="0"/>
          </a:p>
        </p:txBody>
      </p:sp>
      <p:pic>
        <p:nvPicPr>
          <p:cNvPr id="30723" name="Picture 2" descr="http://www.cleanlanguage.co.uk/articles/content_images/BindsHandsT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>
            <a:fillRect/>
          </a:stretch>
        </p:blipFill>
        <p:spPr bwMode="auto">
          <a:xfrm>
            <a:off x="0" y="704850"/>
            <a:ext cx="914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00506" y="2355562"/>
            <a:ext cx="4174241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Uravnilovka na svim razinama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9817" y="-161820"/>
            <a:ext cx="9144000" cy="9536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>
                <a:latin typeface="Arial" panose="020B0604020202020204" pitchFamily="34" charset="0"/>
              </a:rPr>
              <a:t>Zašto je RH loša </a:t>
            </a:r>
            <a:r>
              <a:rPr lang="hr-HR" sz="2400" dirty="0" smtClean="0">
                <a:latin typeface="Arial" panose="020B0604020202020204" pitchFamily="34" charset="0"/>
              </a:rPr>
              <a:t>III: Reakcija sustava ako bi bili prirodno, bazirano na uspjesima, da dobije veću moć odlučivanja …</a:t>
            </a:r>
            <a:endParaRPr lang="hr-HR" sz="2400" dirty="0">
              <a:latin typeface="Arial" panose="020B060402020202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973932"/>
            <a:ext cx="8229600" cy="3394472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31748" name="Picture 10" descr="http://fc09.deviantart.net/fs71/i/2013/284/8/f/closed_doors_by_amandinevanray-d5rr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91440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00506" y="2355562"/>
            <a:ext cx="4174241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  postanu demotivirani, najbolji bježe van RH, negativna selekcija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330" y="7144"/>
            <a:ext cx="8577470" cy="700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/>
              <a:t>Zašto je RH loša </a:t>
            </a:r>
            <a:r>
              <a:rPr lang="hr-HR" sz="2400" dirty="0" smtClean="0"/>
              <a:t>IV: Mentalitet: Reakcija okoline ako nove mjere zahtijevaju promjenu ponašanja/ako se uspije/</a:t>
            </a:r>
            <a:endParaRPr lang="hr-HR" sz="2400" dirty="0"/>
          </a:p>
        </p:txBody>
      </p:sp>
      <p:pic>
        <p:nvPicPr>
          <p:cNvPr id="4" name="Picture 2" descr="http://openparachute.files.wordpress.com/2010/01/internetlynch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2548" r="4362" b="9250"/>
          <a:stretch>
            <a:fillRect/>
          </a:stretch>
        </p:blipFill>
        <p:spPr bwMode="auto">
          <a:xfrm>
            <a:off x="0" y="698898"/>
            <a:ext cx="9144000" cy="444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12"/>
            <a:ext cx="9481930" cy="700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>
                <a:latin typeface="Arial" panose="020B0604020202020204" pitchFamily="34" charset="0"/>
              </a:rPr>
              <a:t>Zašto je RH loša </a:t>
            </a:r>
            <a:r>
              <a:rPr lang="hr-HR" sz="2400" dirty="0" smtClean="0">
                <a:latin typeface="Arial" panose="020B0604020202020204" pitchFamily="34" charset="0"/>
              </a:rPr>
              <a:t>V: Broj mladih znanstvenika jako ograničen...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8675" name="Picture 2" descr="http://cache.pakistantoday.com.pk/2013/06/brain_d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618" y="854765"/>
            <a:ext cx="3924433" cy="370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croa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5" y="1463058"/>
            <a:ext cx="2630282" cy="28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79914" y="4535615"/>
            <a:ext cx="5625548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 loše akademske i gospodarstvene perspektive, masovni egzodus mladih nakon faksa ( sve više i već prije faksa) 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Template 3">
      <a:dk1>
        <a:srgbClr val="414141"/>
      </a:dk1>
      <a:lt1>
        <a:sysClr val="window" lastClr="FFFFFF"/>
      </a:lt1>
      <a:dk2>
        <a:srgbClr val="D9D9D9"/>
      </a:dk2>
      <a:lt2>
        <a:srgbClr val="FFFFFF"/>
      </a:lt2>
      <a:accent1>
        <a:srgbClr val="9C2A27"/>
      </a:accent1>
      <a:accent2>
        <a:srgbClr val="1B3651"/>
      </a:accent2>
      <a:accent3>
        <a:srgbClr val="E6292F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33965</TotalTime>
  <Words>1096</Words>
  <Application>Microsoft Office PowerPoint</Application>
  <PresentationFormat>On-screen Show (16:9)</PresentationFormat>
  <Paragraphs>157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Theme3</vt:lpstr>
      <vt:lpstr>PowerPoint Presentation</vt:lpstr>
      <vt:lpstr>PowerPoint Presentation</vt:lpstr>
      <vt:lpstr>PowerPoint Presentation</vt:lpstr>
      <vt:lpstr>PowerPoint Presentation</vt:lpstr>
      <vt:lpstr>Zašto je RH loša I: administracija</vt:lpstr>
      <vt:lpstr>Zašto je RH loša II: Kada želi nagraditi kvalitetne...</vt:lpstr>
      <vt:lpstr>Zašto je RH loša III: Reakcija sustava ako bi bili prirodno, bazirano na uspjesima, da dobije veću moć odlučivanja …</vt:lpstr>
      <vt:lpstr>Zašto je RH loša IV: Mentalitet: Reakcija okoline ako nove mjere zahtijevaju promjenu ponašanja/ako se uspije/</vt:lpstr>
      <vt:lpstr>Zašto je RH loša V: Broj mladih znanstvenika jako ograničen...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</dc:creator>
  <cp:lastModifiedBy>tome</cp:lastModifiedBy>
  <cp:revision>901</cp:revision>
  <dcterms:created xsi:type="dcterms:W3CDTF">2011-06-02T17:18:27Z</dcterms:created>
  <dcterms:modified xsi:type="dcterms:W3CDTF">2016-11-24T12:55:48Z</dcterms:modified>
</cp:coreProperties>
</file>