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58" r:id="rId4"/>
    <p:sldId id="259" r:id="rId5"/>
    <p:sldId id="260" r:id="rId6"/>
    <p:sldId id="274" r:id="rId7"/>
    <p:sldId id="272" r:id="rId8"/>
    <p:sldId id="273" r:id="rId9"/>
    <p:sldId id="280" r:id="rId10"/>
    <p:sldId id="283" r:id="rId11"/>
    <p:sldId id="285" r:id="rId12"/>
    <p:sldId id="281" r:id="rId13"/>
    <p:sldId id="282" r:id="rId14"/>
    <p:sldId id="297" r:id="rId15"/>
    <p:sldId id="286" r:id="rId16"/>
    <p:sldId id="294" r:id="rId17"/>
    <p:sldId id="303" r:id="rId18"/>
    <p:sldId id="304" r:id="rId19"/>
    <p:sldId id="267" r:id="rId20"/>
    <p:sldId id="287" r:id="rId21"/>
    <p:sldId id="299" r:id="rId22"/>
    <p:sldId id="300" r:id="rId23"/>
    <p:sldId id="278" r:id="rId24"/>
    <p:sldId id="302" r:id="rId25"/>
    <p:sldId id="277" r:id="rId26"/>
    <p:sldId id="288" r:id="rId27"/>
    <p:sldId id="289" r:id="rId28"/>
    <p:sldId id="270" r:id="rId29"/>
    <p:sldId id="296" r:id="rId30"/>
    <p:sldId id="276" r:id="rId31"/>
    <p:sldId id="301" r:id="rId32"/>
    <p:sldId id="291" r:id="rId33"/>
    <p:sldId id="292" r:id="rId34"/>
    <p:sldId id="293" r:id="rId35"/>
    <p:sldId id="298" r:id="rId36"/>
  </p:sldIdLst>
  <p:sldSz cx="9144000" cy="6858000" type="screen4x3"/>
  <p:notesSz cx="6797675" cy="9926638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000066"/>
    <a:srgbClr val="FF00FF"/>
    <a:srgbClr val="3333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29" autoAdjust="0"/>
    <p:restoredTop sz="86323" autoAdjust="0"/>
  </p:normalViewPr>
  <p:slideViewPr>
    <p:cSldViewPr>
      <p:cViewPr varScale="1">
        <p:scale>
          <a:sx n="113" d="100"/>
          <a:sy n="113" d="100"/>
        </p:scale>
        <p:origin x="117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67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49826" y="0"/>
            <a:ext cx="2946246" cy="4967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3D6785C0-B9FF-4640-8E0A-01F92D28B54C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428309"/>
            <a:ext cx="2946247" cy="49673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E499F7EE-EB87-4324-A1C1-D3A7E73120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797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247" cy="4967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49826" y="0"/>
            <a:ext cx="2946246" cy="4967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77166717-8684-4EB1-B5FB-524792484EDD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9288" y="4714953"/>
            <a:ext cx="5439101" cy="4467387"/>
          </a:xfrm>
          <a:prstGeom prst="rect">
            <a:avLst/>
          </a:prstGeom>
        </p:spPr>
        <p:txBody>
          <a:bodyPr vert="horz" lIns="92108" tIns="46054" rIns="92108" bIns="46054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428309"/>
            <a:ext cx="2946247" cy="49673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49826" y="9428309"/>
            <a:ext cx="2946246" cy="496731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325B65E7-E74E-4571-8A78-BA9AA134B0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516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2077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8428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30672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7166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5765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533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4018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54090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2086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76887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7344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90139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2402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809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8762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649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56679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00984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55586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297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27793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116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935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750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158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7824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5678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92400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757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A4DA179-3D12-42EC-824B-F521F9514E3F}" type="datetimeFigureOut">
              <a:rPr lang="hr-HR" smtClean="0"/>
              <a:t>14.6.2017.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bin"/><Relationship Id="rId4" Type="http://schemas.openxmlformats.org/officeDocument/2006/relationships/image" Target="../media/image31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audio" Target="../media/audio1.bin"/><Relationship Id="rId21" Type="http://schemas.openxmlformats.org/officeDocument/2006/relationships/audio" Target="../media/audio1.bin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jpg"/><Relationship Id="rId4" Type="http://schemas.openxmlformats.org/officeDocument/2006/relationships/image" Target="../media/image32.jfif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07682" y="2204864"/>
            <a:ext cx="7772400" cy="13194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NEZAVISNI SINIDKAT</a:t>
            </a:r>
            <a:b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hr-HR" sz="3600" b="1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ZNANOSTI I VISOKOG OBRAZOVANJA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882" y="40466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19. </a:t>
            </a:r>
            <a:r>
              <a:rPr lang="hr-HR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SPORTSKE IGRE 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33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</a:endParaRPr>
          </a:p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ROVINJ – AMARIN</a:t>
            </a:r>
          </a:p>
        </p:txBody>
      </p:sp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44" y="3788561"/>
            <a:ext cx="2304256" cy="18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9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Košarka (muški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971600" y="3284984"/>
            <a:ext cx="73189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800" b="1" dirty="0" smtClean="0"/>
              <a:t>1. </a:t>
            </a:r>
            <a:r>
              <a:rPr lang="hr-HR" sz="2800" b="1" dirty="0"/>
              <a:t>FILOZOFSKI FAKULTET ZAGREB</a:t>
            </a:r>
          </a:p>
          <a:p>
            <a:pPr>
              <a:lnSpc>
                <a:spcPct val="150000"/>
              </a:lnSpc>
            </a:pPr>
            <a:r>
              <a:rPr lang="hr-HR" sz="2800" b="1" dirty="0" smtClean="0"/>
              <a:t>2. </a:t>
            </a:r>
            <a:r>
              <a:rPr lang="hr-HR" sz="2800" b="1" dirty="0" smtClean="0"/>
              <a:t>FAKULTET PROMETNI ZNANOSTI </a:t>
            </a:r>
            <a:r>
              <a:rPr lang="hr-HR" sz="2800" b="1" dirty="0"/>
              <a:t>ZAGREB </a:t>
            </a:r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3. FILOZOFSKI FAKULTET OSIJEK </a:t>
            </a:r>
            <a:endParaRPr lang="hr-HR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6672"/>
            <a:ext cx="16764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6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Kuglanje (žene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394544" y="2850856"/>
            <a:ext cx="7489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Pojedinačno:</a:t>
            </a:r>
          </a:p>
          <a:p>
            <a:r>
              <a:rPr lang="hr-HR" sz="2000" b="1" dirty="0" smtClean="0"/>
              <a:t>1. </a:t>
            </a:r>
            <a:r>
              <a:rPr lang="hr-HR" sz="2000" b="1" dirty="0"/>
              <a:t>BOŽICA VREBAC – MEDICINSKI FAKULTET OSIJEK</a:t>
            </a:r>
          </a:p>
          <a:p>
            <a:pPr lvl="0"/>
            <a:r>
              <a:rPr lang="hr-HR" sz="2000" b="1" dirty="0" smtClean="0"/>
              <a:t>2. SLAĐANA JOSIPOVIĆ – FILOZOFSKI FAKULTET OSIJEK</a:t>
            </a:r>
          </a:p>
          <a:p>
            <a:pPr lvl="0"/>
            <a:r>
              <a:rPr lang="hr-HR" sz="2000" b="1" dirty="0" smtClean="0"/>
              <a:t>3. NADA TOKIĆ – </a:t>
            </a:r>
            <a:r>
              <a:rPr lang="hr-HR" sz="2000" b="1" dirty="0" smtClean="0"/>
              <a:t>FESB SPLIT</a:t>
            </a:r>
            <a:endParaRPr lang="hr-HR" sz="2000" b="1" dirty="0"/>
          </a:p>
        </p:txBody>
      </p:sp>
      <p:sp>
        <p:nvSpPr>
          <p:cNvPr id="6" name="Pravokutnik 5"/>
          <p:cNvSpPr/>
          <p:nvPr/>
        </p:nvSpPr>
        <p:spPr>
          <a:xfrm>
            <a:off x="398711" y="4509120"/>
            <a:ext cx="832095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Parovi:</a:t>
            </a:r>
          </a:p>
          <a:p>
            <a:r>
              <a:rPr lang="hr-HR" sz="2000" b="1" dirty="0" smtClean="0"/>
              <a:t>1. GLAVAŠ / JOSIPOVIĆ – FILOZOFSKI FAKUTET OSIJEK </a:t>
            </a:r>
          </a:p>
          <a:p>
            <a:pPr lvl="0"/>
            <a:r>
              <a:rPr lang="hr-HR" sz="2000" b="1" dirty="0" smtClean="0"/>
              <a:t>2. KECMAN </a:t>
            </a:r>
            <a:r>
              <a:rPr lang="hr-HR" sz="2000" b="1" dirty="0"/>
              <a:t>/ </a:t>
            </a:r>
            <a:r>
              <a:rPr lang="hr-HR" sz="2000" b="1" dirty="0" smtClean="0"/>
              <a:t>VREBAC </a:t>
            </a:r>
            <a:r>
              <a:rPr lang="hr-HR" sz="2000" b="1" dirty="0"/>
              <a:t>– MEDICINSKI FAKULTET </a:t>
            </a:r>
            <a:r>
              <a:rPr lang="hr-HR" sz="2000" b="1" dirty="0" smtClean="0"/>
              <a:t>OSIJEK</a:t>
            </a:r>
          </a:p>
          <a:p>
            <a:pPr lvl="0"/>
            <a:r>
              <a:rPr lang="hr-HR" sz="2000" b="1" dirty="0" smtClean="0"/>
              <a:t>3. TOKIĆ / BAKOTA  FESB – SPLIT </a:t>
            </a:r>
          </a:p>
          <a:p>
            <a:pPr lvl="0"/>
            <a:r>
              <a:rPr lang="hr-HR" b="1" dirty="0" smtClean="0"/>
              <a:t> </a:t>
            </a:r>
            <a:endParaRPr lang="hr-H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76672"/>
            <a:ext cx="22129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7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Kuglanje (muški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251520" y="2409602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Pojedinačno:</a:t>
            </a:r>
          </a:p>
          <a:p>
            <a:pPr marL="457200" lvl="0" indent="-457200">
              <a:buFont typeface="+mj-lt"/>
              <a:buAutoNum type="arabicPeriod"/>
            </a:pPr>
            <a:r>
              <a:rPr lang="hr-HR" sz="2000" b="1" dirty="0" smtClean="0"/>
              <a:t>KREŠIMIR ŽELJEZNIK – MEDICINSKI FAKULTET OSIJEK </a:t>
            </a:r>
          </a:p>
          <a:p>
            <a:pPr marL="457200" lvl="0" indent="-457200">
              <a:buFont typeface="+mj-lt"/>
              <a:buAutoNum type="arabicPeriod"/>
            </a:pPr>
            <a:r>
              <a:rPr lang="hr-HR" sz="2000" b="1" dirty="0" smtClean="0"/>
              <a:t>IVAN MORŽAN– FILOZOFSKI  FAKULTET OSIJEK</a:t>
            </a:r>
            <a:endParaRPr lang="hr-HR" sz="2000" b="1" dirty="0"/>
          </a:p>
          <a:p>
            <a:pPr marL="457200" lvl="0" indent="-457200">
              <a:buFont typeface="+mj-lt"/>
              <a:buAutoNum type="arabicPeriod"/>
            </a:pPr>
            <a:r>
              <a:rPr lang="hr-HR" sz="2000" b="1" dirty="0" smtClean="0"/>
              <a:t>ŽELJKO TIKAS </a:t>
            </a:r>
            <a:r>
              <a:rPr lang="hr-HR" sz="2000" b="1" dirty="0"/>
              <a:t>– </a:t>
            </a:r>
            <a:r>
              <a:rPr lang="hr-HR" sz="2000" b="1" dirty="0" smtClean="0"/>
              <a:t>FILOZOFSKI FAKULTET OSIJEK</a:t>
            </a:r>
            <a:endParaRPr lang="hr-HR" sz="2000" b="1" dirty="0"/>
          </a:p>
        </p:txBody>
      </p:sp>
      <p:sp>
        <p:nvSpPr>
          <p:cNvPr id="9" name="Pravokutnik 8"/>
          <p:cNvSpPr/>
          <p:nvPr/>
        </p:nvSpPr>
        <p:spPr>
          <a:xfrm>
            <a:off x="755576" y="4141796"/>
            <a:ext cx="81369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dirty="0" smtClean="0"/>
              <a:t>Parovi: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b="1" dirty="0" smtClean="0"/>
              <a:t>MORŽAN </a:t>
            </a:r>
            <a:r>
              <a:rPr lang="hr-HR" sz="2000" b="1" dirty="0"/>
              <a:t>/ </a:t>
            </a:r>
            <a:r>
              <a:rPr lang="hr-HR" sz="2000" b="1" dirty="0" smtClean="0"/>
              <a:t>TIKAS </a:t>
            </a:r>
            <a:r>
              <a:rPr lang="hr-HR" sz="2000" b="1" dirty="0"/>
              <a:t>– FILOZOFSKI FAKULTET </a:t>
            </a:r>
            <a:r>
              <a:rPr lang="hr-HR" sz="2000" b="1" dirty="0" smtClean="0"/>
              <a:t>OSIJEK</a:t>
            </a:r>
          </a:p>
          <a:p>
            <a:pPr marL="457200" indent="-457200">
              <a:buFont typeface="+mj-lt"/>
              <a:buAutoNum type="arabicPeriod"/>
            </a:pPr>
            <a:r>
              <a:rPr lang="hr-HR" sz="2000" b="1" dirty="0" smtClean="0"/>
              <a:t>ŽELJEZNIK / MARIČIĆ – MEDICINSKI FAK. OS – GRAĐEVINSKI FAK. OS </a:t>
            </a:r>
            <a:endParaRPr lang="hr-HR" sz="2000" b="1" dirty="0"/>
          </a:p>
          <a:p>
            <a:pPr marL="457200" indent="-457200">
              <a:buFont typeface="+mj-lt"/>
              <a:buAutoNum type="arabicPeriod"/>
            </a:pPr>
            <a:r>
              <a:rPr lang="hr-HR" sz="2000" b="1" dirty="0" smtClean="0"/>
              <a:t>STANKOVIĆ / DOBRILOVIĆ – </a:t>
            </a:r>
            <a:r>
              <a:rPr lang="hr-HR" sz="2000" b="1" dirty="0" smtClean="0"/>
              <a:t>RUDARSKO GEOLOŠKO NAFTNI FAK. </a:t>
            </a:r>
            <a:r>
              <a:rPr lang="hr-HR" sz="2000" b="1" dirty="0" smtClean="0"/>
              <a:t>ZG</a:t>
            </a:r>
            <a:endParaRPr lang="hr-HR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76672"/>
            <a:ext cx="22129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7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Nogomet (žene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323528" y="2056886"/>
            <a:ext cx="85689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3200" b="1" dirty="0" smtClean="0"/>
              <a:t>1. </a:t>
            </a:r>
            <a:r>
              <a:rPr lang="hr-HR" sz="2800" b="1" dirty="0" smtClean="0"/>
              <a:t>POLJOPRIVREDNI FAKULTET OSIJEK  </a:t>
            </a:r>
            <a:endParaRPr lang="hr-HR" sz="2800" b="1" dirty="0"/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2.MEDICINSKI FAKULTET - </a:t>
            </a:r>
            <a:r>
              <a:rPr lang="hr-HR" sz="2000" b="1" dirty="0" smtClean="0"/>
              <a:t>Fakultet zdravstvenih studija </a:t>
            </a:r>
            <a:r>
              <a:rPr lang="hr-HR" sz="2800" b="1" dirty="0" smtClean="0"/>
              <a:t>RIJEKA</a:t>
            </a:r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3</a:t>
            </a:r>
            <a:r>
              <a:rPr lang="hr-HR" sz="2800" b="1" dirty="0" smtClean="0"/>
              <a:t>. FILOZOFSKI FAKULTET OSIJEK </a:t>
            </a:r>
          </a:p>
          <a:p>
            <a:pPr lvl="0" algn="ctr">
              <a:lnSpc>
                <a:spcPct val="150000"/>
              </a:lnSpc>
            </a:pPr>
            <a:r>
              <a:rPr lang="hr-HR" sz="2400" b="1" u="sng" dirty="0" smtClean="0">
                <a:solidFill>
                  <a:srgbClr val="FF0000"/>
                </a:solidFill>
              </a:rPr>
              <a:t>NAJBOLJI STRIJELAC: </a:t>
            </a:r>
          </a:p>
          <a:p>
            <a:pPr lvl="0" algn="ctr">
              <a:lnSpc>
                <a:spcPct val="150000"/>
              </a:lnSpc>
            </a:pPr>
            <a:r>
              <a:rPr lang="hr-HR" sz="2400" b="1" dirty="0" smtClean="0">
                <a:solidFill>
                  <a:srgbClr val="FF0000"/>
                </a:solidFill>
              </a:rPr>
              <a:t>GABRIJELA VRDOLJAK  – FILOZOFSKI FAKULTET OSIJEK</a:t>
            </a:r>
          </a:p>
          <a:p>
            <a:pPr lvl="0" algn="ctr">
              <a:lnSpc>
                <a:spcPct val="150000"/>
              </a:lnSpc>
            </a:pPr>
            <a:r>
              <a:rPr lang="hr-HR" sz="2400" b="1" u="sng" dirty="0" smtClean="0">
                <a:solidFill>
                  <a:srgbClr val="FF0000"/>
                </a:solidFill>
              </a:rPr>
              <a:t>NAJBOLJA IGRAČICA </a:t>
            </a:r>
          </a:p>
          <a:p>
            <a:pPr lvl="0" algn="ctr">
              <a:lnSpc>
                <a:spcPct val="150000"/>
              </a:lnSpc>
            </a:pPr>
            <a:r>
              <a:rPr lang="hr-HR" sz="2400" b="1" dirty="0" smtClean="0">
                <a:solidFill>
                  <a:srgbClr val="FF0000"/>
                </a:solidFill>
              </a:rPr>
              <a:t>DALIDA GALOVIĆ – POLJOPRIVREDNI FAKULTET OSIJEK </a:t>
            </a:r>
            <a:endParaRPr lang="hr-HR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48680"/>
            <a:ext cx="1558632" cy="150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496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Nogomet (muški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395536" y="1844824"/>
            <a:ext cx="835292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800" b="1" dirty="0" smtClean="0"/>
              <a:t>1. FERIT OSIJEK </a:t>
            </a:r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2. GRAĐEVINSKI FAKULTET OSIJEK </a:t>
            </a:r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3. POLJOPRIVEDNI FAKULTET OSIJEK </a:t>
            </a:r>
          </a:p>
          <a:p>
            <a:pPr lvl="0">
              <a:lnSpc>
                <a:spcPct val="150000"/>
              </a:lnSpc>
            </a:pPr>
            <a:endParaRPr lang="hr-HR" sz="1200" b="1" dirty="0"/>
          </a:p>
          <a:p>
            <a:pPr lvl="0" algn="ctr">
              <a:lnSpc>
                <a:spcPct val="150000"/>
              </a:lnSpc>
            </a:pPr>
            <a:r>
              <a:rPr lang="hr-HR" sz="2800" b="1" u="sng" dirty="0" smtClean="0">
                <a:solidFill>
                  <a:srgbClr val="0070C0"/>
                </a:solidFill>
              </a:rPr>
              <a:t>NAJBOLJI STRIJELAC</a:t>
            </a:r>
            <a:r>
              <a:rPr lang="hr-HR" sz="2800" b="1" dirty="0" smtClean="0">
                <a:solidFill>
                  <a:srgbClr val="0070C0"/>
                </a:solidFill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hr-HR" sz="2400" b="1" dirty="0" smtClean="0">
                <a:solidFill>
                  <a:srgbClr val="0070C0"/>
                </a:solidFill>
              </a:rPr>
              <a:t>DENIS VRANJEŠ </a:t>
            </a:r>
            <a:r>
              <a:rPr lang="hr-HR" sz="2400" b="1" dirty="0" smtClean="0">
                <a:solidFill>
                  <a:srgbClr val="0070C0"/>
                </a:solidFill>
              </a:rPr>
              <a:t>– FERIT OSIJEK</a:t>
            </a:r>
          </a:p>
          <a:p>
            <a:pPr lvl="0" algn="ctr">
              <a:lnSpc>
                <a:spcPct val="150000"/>
              </a:lnSpc>
            </a:pPr>
            <a:r>
              <a:rPr lang="hr-HR" sz="2400" b="1" u="sng" dirty="0" smtClean="0">
                <a:solidFill>
                  <a:srgbClr val="0070C0"/>
                </a:solidFill>
              </a:rPr>
              <a:t>NAJBOLJI IGRAČ: </a:t>
            </a:r>
          </a:p>
          <a:p>
            <a:pPr lvl="0" algn="ctr">
              <a:lnSpc>
                <a:spcPct val="150000"/>
              </a:lnSpc>
            </a:pPr>
            <a:r>
              <a:rPr lang="hr-HR" sz="2400" b="1" dirty="0" smtClean="0">
                <a:solidFill>
                  <a:srgbClr val="0070C0"/>
                </a:solidFill>
              </a:rPr>
              <a:t>MARIO VRANJEŠ – FERIT OSIJEK </a:t>
            </a:r>
            <a:endParaRPr lang="hr-HR" sz="2400" b="1" dirty="0">
              <a:solidFill>
                <a:srgbClr val="0070C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48680"/>
            <a:ext cx="15605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5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Odbojka </a:t>
            </a:r>
            <a:r>
              <a:rPr lang="hr-HR" dirty="0" smtClean="0"/>
              <a:t>na pijesku</a:t>
            </a:r>
            <a:endParaRPr lang="hr-HR" dirty="0"/>
          </a:p>
        </p:txBody>
      </p:sp>
      <p:sp>
        <p:nvSpPr>
          <p:cNvPr id="9" name="Pravokutnik 8"/>
          <p:cNvSpPr/>
          <p:nvPr/>
        </p:nvSpPr>
        <p:spPr>
          <a:xfrm>
            <a:off x="539552" y="3140968"/>
            <a:ext cx="748883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800" b="1" dirty="0" smtClean="0"/>
              <a:t>1. FOI VARAŽDIN</a:t>
            </a:r>
            <a:endParaRPr lang="hr-HR" sz="2800" b="1" dirty="0"/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2. GRAĐEVINSKI FAKULTET OSIJEK </a:t>
            </a:r>
            <a:endParaRPr lang="hr-HR" sz="2800" b="1" dirty="0"/>
          </a:p>
          <a:p>
            <a:pPr lvl="0">
              <a:lnSpc>
                <a:spcPct val="150000"/>
              </a:lnSpc>
            </a:pPr>
            <a:r>
              <a:rPr lang="hr-HR" sz="2800" b="1" dirty="0" smtClean="0"/>
              <a:t>3. REKTORAT </a:t>
            </a:r>
            <a:r>
              <a:rPr lang="hr-HR" sz="2800" b="1" dirty="0" smtClean="0"/>
              <a:t>SVEUČILIŠTA ZAGREB</a:t>
            </a:r>
            <a:endParaRPr lang="hr-HR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8680"/>
            <a:ext cx="19319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0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Potezanje </a:t>
            </a:r>
            <a:r>
              <a:rPr lang="hr-HR" dirty="0" smtClean="0"/>
              <a:t>konopa </a:t>
            </a:r>
            <a:r>
              <a:rPr lang="hr-HR" dirty="0" smtClean="0"/>
              <a:t>(žene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827584" y="2852936"/>
            <a:ext cx="7704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1. TEKSTILNO TEHNOLOŠKI FAKULTET  ZAGREB</a:t>
            </a:r>
          </a:p>
          <a:p>
            <a:pPr lvl="0"/>
            <a:endParaRPr lang="hr-HR" sz="2800" b="1" dirty="0" smtClean="0"/>
          </a:p>
          <a:p>
            <a:pPr lvl="0"/>
            <a:r>
              <a:rPr lang="hr-HR" sz="2800" b="1" dirty="0" smtClean="0"/>
              <a:t>2. SVEUČILIŠTE U ZADRU </a:t>
            </a:r>
          </a:p>
          <a:p>
            <a:pPr lvl="0"/>
            <a:endParaRPr lang="hr-HR" sz="2800" b="1" dirty="0"/>
          </a:p>
          <a:p>
            <a:r>
              <a:rPr lang="hr-HR" sz="2800" b="1" dirty="0" smtClean="0"/>
              <a:t>3</a:t>
            </a:r>
            <a:r>
              <a:rPr lang="hr-HR" sz="2800" b="1" dirty="0"/>
              <a:t>. REKTORAT SVEUČILIŠTA ZAGREB</a:t>
            </a:r>
          </a:p>
          <a:p>
            <a:pPr lvl="0"/>
            <a:endParaRPr lang="hr-HR" sz="2800" b="1" dirty="0" smtClean="0"/>
          </a:p>
          <a:p>
            <a:pPr lvl="0"/>
            <a:endParaRPr lang="hr-HR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68760"/>
            <a:ext cx="2376264" cy="142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020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Potezanje </a:t>
            </a:r>
            <a:r>
              <a:rPr lang="hr-HR" dirty="0" smtClean="0"/>
              <a:t>konopa </a:t>
            </a:r>
            <a:r>
              <a:rPr lang="hr-HR" dirty="0" smtClean="0"/>
              <a:t>(muški</a:t>
            </a:r>
            <a:r>
              <a:rPr lang="hr-HR" dirty="0" smtClean="0"/>
              <a:t>)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268760"/>
            <a:ext cx="2377646" cy="1420491"/>
          </a:xfrm>
          <a:prstGeom prst="rect">
            <a:avLst/>
          </a:prstGeom>
        </p:spPr>
      </p:pic>
      <p:sp>
        <p:nvSpPr>
          <p:cNvPr id="6" name="Pravokutnik 6"/>
          <p:cNvSpPr/>
          <p:nvPr/>
        </p:nvSpPr>
        <p:spPr>
          <a:xfrm>
            <a:off x="719572" y="2521488"/>
            <a:ext cx="7704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1. FOI VARAŽDIN </a:t>
            </a:r>
          </a:p>
          <a:p>
            <a:pPr lvl="0"/>
            <a:endParaRPr lang="hr-HR" sz="2800" b="1" dirty="0" smtClean="0"/>
          </a:p>
          <a:p>
            <a:pPr lvl="0"/>
            <a:r>
              <a:rPr lang="hr-HR" sz="2800" b="1" dirty="0" smtClean="0"/>
              <a:t>2. SVEUČILIŠTE U ZADRU </a:t>
            </a:r>
          </a:p>
          <a:p>
            <a:pPr lvl="0"/>
            <a:endParaRPr lang="hr-HR" sz="2800" b="1" dirty="0"/>
          </a:p>
          <a:p>
            <a:r>
              <a:rPr lang="hr-HR" sz="2800" b="1" dirty="0" smtClean="0"/>
              <a:t>3</a:t>
            </a:r>
            <a:r>
              <a:rPr lang="hr-HR" sz="2800" b="1" dirty="0"/>
              <a:t>. </a:t>
            </a:r>
            <a:r>
              <a:rPr lang="hr-HR" sz="2800" b="1" dirty="0" smtClean="0"/>
              <a:t>FILOZOFSKI FAKULTET ZAGREB</a:t>
            </a:r>
            <a:endParaRPr lang="hr-HR" sz="2800" b="1" dirty="0"/>
          </a:p>
          <a:p>
            <a:pPr lvl="0"/>
            <a:endParaRPr lang="hr-HR" sz="2800" b="1" dirty="0" smtClean="0"/>
          </a:p>
          <a:p>
            <a:pPr lvl="0"/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val="2539307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+Potezanje konopa </a:t>
            </a:r>
            <a:r>
              <a:rPr lang="hr-HR" dirty="0" smtClean="0"/>
              <a:t>(mješovito</a:t>
            </a:r>
            <a:r>
              <a:rPr lang="hr-HR" dirty="0" smtClean="0"/>
              <a:t>)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268760"/>
            <a:ext cx="2377646" cy="1420491"/>
          </a:xfrm>
          <a:prstGeom prst="rect">
            <a:avLst/>
          </a:prstGeom>
        </p:spPr>
      </p:pic>
      <p:sp>
        <p:nvSpPr>
          <p:cNvPr id="6" name="Pravokutnik 6"/>
          <p:cNvSpPr/>
          <p:nvPr/>
        </p:nvSpPr>
        <p:spPr>
          <a:xfrm>
            <a:off x="719572" y="2521488"/>
            <a:ext cx="77048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800" b="1" dirty="0" smtClean="0"/>
              <a:t>1. HAZU – ZAGREB </a:t>
            </a:r>
          </a:p>
          <a:p>
            <a:pPr lvl="0"/>
            <a:endParaRPr lang="hr-HR" sz="2800" b="1" dirty="0" smtClean="0"/>
          </a:p>
          <a:p>
            <a:pPr lvl="0"/>
            <a:r>
              <a:rPr lang="hr-HR" sz="2800" b="1" dirty="0" smtClean="0"/>
              <a:t>2. REKTORAT </a:t>
            </a:r>
            <a:r>
              <a:rPr lang="hr-HR" sz="2800" b="1" dirty="0" smtClean="0"/>
              <a:t>SVEUČILIŠTA </a:t>
            </a:r>
            <a:r>
              <a:rPr lang="hr-HR" sz="2800" b="1" dirty="0" smtClean="0"/>
              <a:t>ZAGREB </a:t>
            </a:r>
            <a:endParaRPr lang="hr-HR" sz="2800" b="1" dirty="0" smtClean="0"/>
          </a:p>
          <a:p>
            <a:pPr lvl="0"/>
            <a:endParaRPr lang="hr-HR" sz="2800" b="1" dirty="0"/>
          </a:p>
          <a:p>
            <a:r>
              <a:rPr lang="hr-HR" sz="2800" b="1" dirty="0" smtClean="0"/>
              <a:t>3</a:t>
            </a:r>
            <a:r>
              <a:rPr lang="hr-HR" sz="2800" b="1" dirty="0"/>
              <a:t>. </a:t>
            </a:r>
            <a:r>
              <a:rPr lang="hr-HR" sz="2800" b="1" dirty="0" smtClean="0"/>
              <a:t>FOI VARAŽDIN</a:t>
            </a:r>
            <a:endParaRPr lang="hr-HR" sz="2800" b="1" dirty="0"/>
          </a:p>
          <a:p>
            <a:pPr lvl="0"/>
            <a:endParaRPr lang="hr-HR" sz="2800" b="1" dirty="0" smtClean="0"/>
          </a:p>
          <a:p>
            <a:pPr lvl="0"/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val="1147710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Plivanje (žene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395536" y="2852936"/>
            <a:ext cx="81369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400" b="1" dirty="0" smtClean="0"/>
              <a:t>1</a:t>
            </a:r>
            <a:r>
              <a:rPr lang="hr-HR" sz="3200" dirty="0" smtClean="0"/>
              <a:t>.</a:t>
            </a:r>
            <a:r>
              <a:rPr lang="hr-HR" sz="3200" b="1" dirty="0" smtClean="0"/>
              <a:t>  </a:t>
            </a:r>
            <a:r>
              <a:rPr lang="hr-HR" sz="2400" b="1" dirty="0" smtClean="0"/>
              <a:t>SPOMENKA GEORGIJEVIĆ – POMORSKI </a:t>
            </a:r>
            <a:r>
              <a:rPr lang="hr-HR" sz="2400" b="1" dirty="0" smtClean="0"/>
              <a:t>FAKULTET </a:t>
            </a:r>
            <a:r>
              <a:rPr lang="hr-HR" sz="2400" b="1" dirty="0" smtClean="0"/>
              <a:t>RIJEKA</a:t>
            </a:r>
            <a:endParaRPr lang="hr-HR" sz="2400" b="1" dirty="0"/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2.  SAŠA BOŽIĆ KRALJIK – GRAĐEVINSKI </a:t>
            </a:r>
            <a:r>
              <a:rPr lang="hr-HR" sz="2400" b="1" dirty="0" smtClean="0"/>
              <a:t>FAKULTET </a:t>
            </a:r>
            <a:r>
              <a:rPr lang="hr-HR" sz="2400" b="1" dirty="0" smtClean="0"/>
              <a:t>OSIJEK </a:t>
            </a:r>
            <a:endParaRPr lang="hr-HR" sz="2400" b="1" dirty="0"/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3. ANDREA LUKIN – REKTORAT </a:t>
            </a:r>
            <a:r>
              <a:rPr lang="hr-HR" sz="2400" b="1" dirty="0" smtClean="0"/>
              <a:t>SVEUČILIŠTA ZAGREB</a:t>
            </a:r>
            <a:endParaRPr lang="hr-HR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790972"/>
            <a:ext cx="2162175" cy="148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2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STRELJAŠTVO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179512" y="2132856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u="sng" dirty="0" smtClean="0"/>
              <a:t>STRELJAŠTVO </a:t>
            </a:r>
            <a:r>
              <a:rPr lang="hr-HR" sz="2000" b="1" u="sng" dirty="0"/>
              <a:t>(Muški)</a:t>
            </a:r>
            <a:endParaRPr lang="hr-HR" sz="2000" u="sng" dirty="0"/>
          </a:p>
          <a:p>
            <a:pPr lvl="0"/>
            <a:r>
              <a:rPr lang="hr-HR" sz="2000" b="1" dirty="0" smtClean="0"/>
              <a:t>1. MARIN RAK – REKTORAT </a:t>
            </a:r>
            <a:r>
              <a:rPr lang="hr-HR" sz="2000" b="1" dirty="0" smtClean="0"/>
              <a:t>SVEUČILIŠTA ZAGREB</a:t>
            </a:r>
            <a:endParaRPr lang="hr-HR" sz="2000" b="1" dirty="0" smtClean="0"/>
          </a:p>
          <a:p>
            <a:pPr lvl="0"/>
            <a:r>
              <a:rPr lang="hr-HR" sz="2000" b="1" dirty="0" smtClean="0"/>
              <a:t>2. MARIO KEŠKIĆ – </a:t>
            </a:r>
            <a:r>
              <a:rPr lang="hr-HR" sz="2000" b="1" dirty="0" smtClean="0"/>
              <a:t>POLJOPRIVREDNI FAKULTET OSIJEK </a:t>
            </a:r>
            <a:endParaRPr lang="hr-HR" sz="2000" dirty="0"/>
          </a:p>
          <a:p>
            <a:pPr lvl="0"/>
            <a:r>
              <a:rPr lang="hr-HR" sz="2000" b="1" dirty="0" smtClean="0"/>
              <a:t>3. HASAN MUHAREMOVIĆ– IRB </a:t>
            </a:r>
            <a:r>
              <a:rPr lang="hr-HR" sz="2000" b="1" dirty="0" smtClean="0"/>
              <a:t>ZAGREB</a:t>
            </a:r>
            <a:endParaRPr lang="hr-HR" sz="2000" b="1" dirty="0" smtClean="0"/>
          </a:p>
        </p:txBody>
      </p:sp>
      <p:sp>
        <p:nvSpPr>
          <p:cNvPr id="9" name="Pravokutnik 8"/>
          <p:cNvSpPr/>
          <p:nvPr/>
        </p:nvSpPr>
        <p:spPr>
          <a:xfrm>
            <a:off x="2483768" y="3874491"/>
            <a:ext cx="6448431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u="sng" dirty="0"/>
              <a:t>STRELJAŠTVO (Žene</a:t>
            </a:r>
            <a:r>
              <a:rPr lang="hr-HR" sz="2000" b="1" u="sng" dirty="0" smtClean="0"/>
              <a:t>)</a:t>
            </a:r>
          </a:p>
          <a:p>
            <a:pPr lvl="0"/>
            <a:r>
              <a:rPr lang="hr-HR" sz="2000" b="1" dirty="0" smtClean="0"/>
              <a:t>1. JULIJANA VUKO – POMORSKI FAKULTET SPLIT</a:t>
            </a:r>
          </a:p>
          <a:p>
            <a:pPr lvl="0"/>
            <a:r>
              <a:rPr lang="hr-HR" sz="2000" b="1" dirty="0" smtClean="0"/>
              <a:t>2. DALIDA GALOVIĆ– POLJOPRIVREDNI </a:t>
            </a:r>
            <a:r>
              <a:rPr lang="hr-HR" sz="2000" b="1" dirty="0" smtClean="0"/>
              <a:t>FAKULTET </a:t>
            </a:r>
            <a:r>
              <a:rPr lang="hr-HR" sz="2000" b="1" dirty="0" smtClean="0"/>
              <a:t>OS</a:t>
            </a:r>
          </a:p>
          <a:p>
            <a:pPr lvl="0"/>
            <a:r>
              <a:rPr lang="hr-HR" sz="2000" b="1" dirty="0" smtClean="0"/>
              <a:t>3. TANJA KOVAČ – </a:t>
            </a:r>
            <a:r>
              <a:rPr lang="hr-HR" sz="2000" b="1" dirty="0" smtClean="0"/>
              <a:t>MEDICINSKI  FAKULTET </a:t>
            </a:r>
            <a:r>
              <a:rPr lang="hr-HR" sz="2000" b="1" dirty="0" smtClean="0"/>
              <a:t>OSIJEK</a:t>
            </a:r>
            <a:endParaRPr lang="hr-HR" sz="2000" dirty="0"/>
          </a:p>
          <a:p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02" y="512673"/>
            <a:ext cx="2431794" cy="162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71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Plivanje (muški</a:t>
            </a:r>
            <a:r>
              <a:rPr lang="hr-HR" dirty="0" smtClean="0"/>
              <a:t>)</a:t>
            </a:r>
            <a:endParaRPr lang="hr-H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2163763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avokutnik 5"/>
          <p:cNvSpPr/>
          <p:nvPr/>
        </p:nvSpPr>
        <p:spPr>
          <a:xfrm>
            <a:off x="683568" y="2976871"/>
            <a:ext cx="756084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400" b="1" dirty="0" smtClean="0"/>
              <a:t>1</a:t>
            </a:r>
            <a:r>
              <a:rPr lang="hr-HR" sz="2800" b="1" dirty="0" smtClean="0"/>
              <a:t>. </a:t>
            </a:r>
            <a:r>
              <a:rPr lang="hr-HR" sz="2400" b="1" dirty="0" smtClean="0"/>
              <a:t>PETAR MATIĆ </a:t>
            </a:r>
            <a:r>
              <a:rPr lang="hr-HR" sz="2400" b="1" dirty="0"/>
              <a:t>– POMORSKI FAKULTET SPLIT </a:t>
            </a:r>
            <a:endParaRPr lang="hr-HR" sz="2400" b="1" dirty="0" smtClean="0"/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2. MARCEL MARETIĆ – FOI </a:t>
            </a:r>
            <a:r>
              <a:rPr lang="hr-HR" sz="2400" b="1" dirty="0" smtClean="0"/>
              <a:t>VARAŽDIN </a:t>
            </a:r>
            <a:endParaRPr lang="hr-HR" sz="2400" b="1" dirty="0" smtClean="0"/>
          </a:p>
          <a:p>
            <a:pPr lvl="0">
              <a:lnSpc>
                <a:spcPct val="150000"/>
              </a:lnSpc>
            </a:pPr>
            <a:r>
              <a:rPr lang="hr-HR" sz="2400" b="1" dirty="0" smtClean="0"/>
              <a:t>3. SANJIN VALČIĆ – POMORSKI FAKULTET  RIJEKA</a:t>
            </a:r>
          </a:p>
          <a:p>
            <a:pPr lvl="0"/>
            <a:endParaRPr lang="hr-H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91190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650512"/>
          </a:xfrm>
        </p:spPr>
        <p:txBody>
          <a:bodyPr/>
          <a:lstStyle/>
          <a:p>
            <a:pPr algn="l"/>
            <a:r>
              <a:rPr lang="hr-HR" dirty="0" smtClean="0"/>
              <a:t>STAND </a:t>
            </a:r>
            <a:r>
              <a:rPr lang="hr-HR" dirty="0" smtClean="0"/>
              <a:t>UP PADDLE  </a:t>
            </a:r>
            <a:r>
              <a:rPr lang="hr-HR" dirty="0" smtClean="0"/>
              <a:t>(žene</a:t>
            </a:r>
            <a:r>
              <a:rPr lang="hr-HR" dirty="0" smtClean="0"/>
              <a:t>)</a:t>
            </a:r>
            <a:br>
              <a:rPr lang="hr-HR" dirty="0" smtClean="0"/>
            </a:br>
            <a:r>
              <a:rPr lang="hr-HR" dirty="0" smtClean="0"/>
              <a:t>(Veslanje na dasci)</a:t>
            </a:r>
            <a:endParaRPr lang="hr-H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80728"/>
            <a:ext cx="245110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avokutnik 6"/>
          <p:cNvSpPr/>
          <p:nvPr/>
        </p:nvSpPr>
        <p:spPr>
          <a:xfrm>
            <a:off x="395536" y="314096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hr-HR" sz="2000" b="1" dirty="0" smtClean="0"/>
              <a:t>HELENA </a:t>
            </a:r>
            <a:r>
              <a:rPr lang="hr-HR" sz="2000" b="1" dirty="0" smtClean="0"/>
              <a:t>BULLE </a:t>
            </a:r>
            <a:r>
              <a:rPr lang="hr-HR" sz="2000" b="1" dirty="0" smtClean="0"/>
              <a:t>– POMORSKI FAKULTET SPLIT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hr-HR" sz="2000" b="1" dirty="0" smtClean="0"/>
              <a:t>NIVES </a:t>
            </a:r>
            <a:r>
              <a:rPr lang="hr-HR" sz="2000" b="1" dirty="0" smtClean="0"/>
              <a:t>PRIBUDIĆ </a:t>
            </a:r>
            <a:r>
              <a:rPr lang="hr-HR" sz="2000" b="1" dirty="0"/>
              <a:t>– POMORSKI FAKULTET </a:t>
            </a:r>
            <a:r>
              <a:rPr lang="hr-HR" sz="2000" b="1" dirty="0" smtClean="0"/>
              <a:t>SPLIT</a:t>
            </a:r>
            <a:r>
              <a:rPr lang="hr-HR" sz="2000" b="1" dirty="0"/>
              <a:t>	</a:t>
            </a:r>
          </a:p>
          <a:p>
            <a:pPr lvl="0">
              <a:lnSpc>
                <a:spcPct val="150000"/>
              </a:lnSpc>
            </a:pPr>
            <a:r>
              <a:rPr lang="hr-HR" sz="2000" b="1" dirty="0" smtClean="0"/>
              <a:t>3.    SNIJEŽANA PAPIĆ – MALIJAN – REKTORAT SVEUČILIŠTA ZAGREB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356160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 smtClean="0"/>
              <a:t>STAND </a:t>
            </a:r>
            <a:r>
              <a:rPr lang="hr-HR" dirty="0"/>
              <a:t>UP PADDLE  </a:t>
            </a:r>
            <a:r>
              <a:rPr lang="hr-HR" dirty="0" smtClean="0"/>
              <a:t>(muški</a:t>
            </a:r>
            <a:r>
              <a:rPr lang="hr-HR" dirty="0" smtClean="0"/>
              <a:t>)</a:t>
            </a:r>
            <a:r>
              <a:rPr lang="hr-HR" dirty="0"/>
              <a:t/>
            </a:r>
            <a:br>
              <a:rPr lang="hr-HR" dirty="0"/>
            </a:br>
            <a:r>
              <a:rPr lang="hr-HR" dirty="0"/>
              <a:t>(Veslanje na dasci)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48" y="908720"/>
            <a:ext cx="2448272" cy="159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ravokutnik 6"/>
          <p:cNvSpPr/>
          <p:nvPr/>
        </p:nvSpPr>
        <p:spPr>
          <a:xfrm>
            <a:off x="395536" y="2996952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400" b="1" dirty="0" smtClean="0"/>
              <a:t>1.</a:t>
            </a:r>
            <a:r>
              <a:rPr lang="hr-HR" dirty="0" smtClean="0"/>
              <a:t> </a:t>
            </a:r>
            <a:r>
              <a:rPr lang="hr-HR" sz="2000" b="1" dirty="0" smtClean="0"/>
              <a:t>DENIS ŠIPUŠ – </a:t>
            </a:r>
            <a:r>
              <a:rPr lang="hr-HR" sz="2000" b="1" dirty="0" smtClean="0"/>
              <a:t>FAKULTET PROMETNIH ZNANOSTI </a:t>
            </a:r>
            <a:r>
              <a:rPr lang="hr-HR" sz="2000" b="1" dirty="0" smtClean="0"/>
              <a:t>ZAGREB </a:t>
            </a:r>
            <a:endParaRPr lang="hr-HR" sz="2000" dirty="0"/>
          </a:p>
          <a:p>
            <a:pPr lvl="0">
              <a:lnSpc>
                <a:spcPct val="150000"/>
              </a:lnSpc>
            </a:pPr>
            <a:r>
              <a:rPr lang="hr-HR" sz="2000" b="1" dirty="0" smtClean="0"/>
              <a:t>2. IVAN GREGUREVIĆ – </a:t>
            </a:r>
            <a:r>
              <a:rPr lang="hr-HR" sz="2000" b="1" dirty="0"/>
              <a:t>FAKULTET PROMETNIH ZNANOSTI </a:t>
            </a:r>
            <a:r>
              <a:rPr lang="hr-HR" sz="2000" b="1" dirty="0" smtClean="0"/>
              <a:t>ZAGREB </a:t>
            </a:r>
            <a:endParaRPr lang="hr-HR" sz="2000" b="1" dirty="0" smtClean="0"/>
          </a:p>
          <a:p>
            <a:pPr lvl="0">
              <a:lnSpc>
                <a:spcPct val="150000"/>
              </a:lnSpc>
            </a:pPr>
            <a:r>
              <a:rPr lang="hr-HR" sz="2000" b="1" dirty="0" smtClean="0"/>
              <a:t>3. MAX VINŠČAK – REKTORAT </a:t>
            </a:r>
            <a:r>
              <a:rPr lang="hr-HR" sz="2000" b="1" dirty="0" smtClean="0"/>
              <a:t>SVEUČILIŠTA ZAGREB </a:t>
            </a:r>
            <a:r>
              <a:rPr lang="hr-HR" b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835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Pikado (muški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457200" y="3140968"/>
            <a:ext cx="83529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b="1" dirty="0" smtClean="0"/>
              <a:t>1. JURICA JUREN – FOI </a:t>
            </a:r>
            <a:r>
              <a:rPr lang="hr-HR" sz="2400" b="1" dirty="0" smtClean="0"/>
              <a:t>VARAŽDIN </a:t>
            </a:r>
            <a:endParaRPr lang="hr-HR" sz="2400" b="1" dirty="0" smtClean="0"/>
          </a:p>
          <a:p>
            <a:pPr>
              <a:lnSpc>
                <a:spcPct val="150000"/>
              </a:lnSpc>
            </a:pPr>
            <a:r>
              <a:rPr lang="hr-HR" sz="2400" b="1" dirty="0" smtClean="0"/>
              <a:t>2. MATIJA NOVOSEL – </a:t>
            </a:r>
            <a:r>
              <a:rPr lang="hr-HR" sz="2400" b="1" dirty="0"/>
              <a:t>IRB ZAGREB</a:t>
            </a:r>
            <a:endParaRPr lang="hr-HR" sz="2400" b="1" dirty="0" smtClean="0"/>
          </a:p>
          <a:p>
            <a:pPr>
              <a:lnSpc>
                <a:spcPct val="150000"/>
              </a:lnSpc>
            </a:pPr>
            <a:r>
              <a:rPr lang="hr-HR" sz="2400" b="1" dirty="0" smtClean="0"/>
              <a:t>3. </a:t>
            </a:r>
            <a:r>
              <a:rPr lang="hr-HR" sz="2400" b="1" dirty="0"/>
              <a:t>ŽELJKO BEISSMANN </a:t>
            </a:r>
            <a:r>
              <a:rPr lang="hr-HR" sz="2400" b="1" dirty="0" smtClean="0"/>
              <a:t>– FILOZOFSKI </a:t>
            </a:r>
            <a:r>
              <a:rPr lang="hr-HR" sz="2400" b="1" dirty="0" smtClean="0"/>
              <a:t>FAKULTET </a:t>
            </a:r>
            <a:r>
              <a:rPr lang="hr-HR" sz="2400" b="1" dirty="0" smtClean="0"/>
              <a:t>OSIJEK </a:t>
            </a:r>
            <a:endParaRPr lang="hr-HR" sz="24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3669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2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Pikado (žene</a:t>
            </a:r>
            <a:r>
              <a:rPr lang="hr-HR" dirty="0" smtClean="0"/>
              <a:t>)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89654"/>
            <a:ext cx="2621507" cy="1743607"/>
          </a:xfrm>
          <a:prstGeom prst="rect">
            <a:avLst/>
          </a:prstGeom>
        </p:spPr>
      </p:pic>
      <p:sp>
        <p:nvSpPr>
          <p:cNvPr id="7" name="Pravokutnik 7"/>
          <p:cNvSpPr/>
          <p:nvPr/>
        </p:nvSpPr>
        <p:spPr>
          <a:xfrm>
            <a:off x="125760" y="2924944"/>
            <a:ext cx="8892480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b="1" dirty="0" smtClean="0"/>
              <a:t>1. </a:t>
            </a:r>
            <a:r>
              <a:rPr lang="hr-HR" sz="2000" b="1" dirty="0"/>
              <a:t>MANELA GRČEVIĆ</a:t>
            </a:r>
            <a:r>
              <a:rPr lang="hr-HR" sz="2000" b="1" dirty="0" smtClean="0"/>
              <a:t>– POLJOPRIVREDNI </a:t>
            </a:r>
            <a:r>
              <a:rPr lang="hr-HR" sz="2000" b="1" dirty="0" smtClean="0"/>
              <a:t>FAKULTET OSIJEK</a:t>
            </a:r>
            <a:endParaRPr lang="hr-HR" sz="2000" b="1" dirty="0" smtClean="0"/>
          </a:p>
          <a:p>
            <a:pPr>
              <a:lnSpc>
                <a:spcPct val="150000"/>
              </a:lnSpc>
            </a:pPr>
            <a:r>
              <a:rPr lang="hr-HR" sz="2000" b="1" dirty="0" smtClean="0"/>
              <a:t>2. </a:t>
            </a:r>
            <a:r>
              <a:rPr lang="hr-HR" sz="2000" b="1" dirty="0"/>
              <a:t>SAŠA BOZIC KRALJIK</a:t>
            </a:r>
            <a:r>
              <a:rPr lang="hr-HR" sz="2000" b="1" dirty="0" smtClean="0"/>
              <a:t>– GRAĐEVINSKI </a:t>
            </a:r>
            <a:r>
              <a:rPr lang="hr-HR" sz="2000" b="1" dirty="0" smtClean="0"/>
              <a:t>FAKULTET OSIJEK</a:t>
            </a:r>
            <a:endParaRPr lang="hr-HR" sz="2000" b="1" dirty="0" smtClean="0"/>
          </a:p>
          <a:p>
            <a:pPr>
              <a:lnSpc>
                <a:spcPct val="150000"/>
              </a:lnSpc>
            </a:pPr>
            <a:r>
              <a:rPr lang="hr-HR" sz="2000" b="1" dirty="0" smtClean="0"/>
              <a:t>3. SANJA ERCEGOVIĆ –RAŽIĆ – TEKSTILNO TEHNOLOŠKI </a:t>
            </a:r>
            <a:r>
              <a:rPr lang="hr-HR" sz="2000" b="1" dirty="0" smtClean="0"/>
              <a:t>FAKULTET ZAGREB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1930974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Stolni </a:t>
            </a:r>
            <a:r>
              <a:rPr lang="hr-HR" dirty="0" smtClean="0"/>
              <a:t>tenis </a:t>
            </a:r>
            <a:r>
              <a:rPr lang="hr-HR" dirty="0" smtClean="0"/>
              <a:t>(mješovito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19" name="Pravokutnik 18"/>
          <p:cNvSpPr/>
          <p:nvPr/>
        </p:nvSpPr>
        <p:spPr>
          <a:xfrm>
            <a:off x="251520" y="2852936"/>
            <a:ext cx="871296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000" b="1" dirty="0" smtClean="0"/>
              <a:t>1.  DARIO GRD &amp; NATAŠA </a:t>
            </a:r>
            <a:r>
              <a:rPr lang="hr-HR" sz="2000" b="1" dirty="0"/>
              <a:t>BARIČ </a:t>
            </a:r>
            <a:r>
              <a:rPr lang="hr-HR" sz="2000" b="1" dirty="0" smtClean="0"/>
              <a:t>– FOI VARAŽDIN </a:t>
            </a:r>
          </a:p>
          <a:p>
            <a:pPr marL="342900" lvl="0" indent="-342900">
              <a:buAutoNum type="arabicPeriod"/>
            </a:pPr>
            <a:endParaRPr lang="hr-HR" b="1" dirty="0" smtClean="0"/>
          </a:p>
          <a:p>
            <a:r>
              <a:rPr lang="hr-HR" sz="2000" b="1" dirty="0" smtClean="0"/>
              <a:t>2</a:t>
            </a:r>
            <a:r>
              <a:rPr lang="hr-HR" sz="2000" b="1" dirty="0"/>
              <a:t>. </a:t>
            </a:r>
            <a:r>
              <a:rPr lang="hr-HR" sz="2000" b="1" dirty="0" smtClean="0"/>
              <a:t> MARTINA </a:t>
            </a:r>
            <a:r>
              <a:rPr lang="hr-HR" sz="2000" b="1" dirty="0"/>
              <a:t>CVITANOVIĆ </a:t>
            </a:r>
            <a:r>
              <a:rPr lang="hr-HR" sz="2000" b="1" dirty="0" smtClean="0"/>
              <a:t>&amp; </a:t>
            </a:r>
            <a:r>
              <a:rPr lang="hr-HR" sz="2000" b="1" dirty="0"/>
              <a:t>ANTONIJO ŠIMUNOVIĆ </a:t>
            </a:r>
            <a:r>
              <a:rPr lang="hr-HR" sz="2000" b="1" dirty="0" smtClean="0"/>
              <a:t>– </a:t>
            </a:r>
            <a:r>
              <a:rPr lang="hr-HR" sz="2000" b="1" dirty="0" smtClean="0"/>
              <a:t>REKTORAT SVEUČILIŠTA ZAGREB // PMF </a:t>
            </a:r>
            <a:r>
              <a:rPr lang="hr-HR" sz="2000" b="1" dirty="0" smtClean="0"/>
              <a:t>ZAGREB</a:t>
            </a:r>
          </a:p>
          <a:p>
            <a:endParaRPr lang="hr-HR" sz="2000" b="1" dirty="0"/>
          </a:p>
          <a:p>
            <a:r>
              <a:rPr lang="hr-HR" sz="2000" b="1" dirty="0" smtClean="0"/>
              <a:t>3.  INES KOLARNOVIĆ // DAMIR KOZLEK – </a:t>
            </a:r>
            <a:r>
              <a:rPr lang="hr-HR" sz="2000" b="1" dirty="0" smtClean="0"/>
              <a:t>POMORSKI FAKULTET </a:t>
            </a:r>
            <a:r>
              <a:rPr lang="hr-HR" sz="2000" b="1" dirty="0" smtClean="0"/>
              <a:t>RIJEKA </a:t>
            </a:r>
            <a:r>
              <a:rPr lang="hr-HR" sz="2000" b="1" dirty="0" smtClean="0"/>
              <a:t>// PBF ZAGREB</a:t>
            </a:r>
            <a:endParaRPr lang="hr-HR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692696"/>
            <a:ext cx="1981200" cy="131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93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794528"/>
          </a:xfrm>
        </p:spPr>
        <p:txBody>
          <a:bodyPr/>
          <a:lstStyle/>
          <a:p>
            <a:pPr algn="l"/>
            <a:r>
              <a:rPr lang="hr-HR" dirty="0" smtClean="0"/>
              <a:t>Stolni </a:t>
            </a:r>
            <a:r>
              <a:rPr lang="hr-HR" dirty="0" smtClean="0"/>
              <a:t>tenis </a:t>
            </a:r>
            <a:r>
              <a:rPr lang="hr-HR" dirty="0" smtClean="0"/>
              <a:t>(žene</a:t>
            </a:r>
            <a:r>
              <a:rPr lang="hr-HR" dirty="0" smtClean="0"/>
              <a:t>)</a:t>
            </a:r>
            <a:br>
              <a:rPr lang="hr-HR" dirty="0" smtClean="0"/>
            </a:br>
            <a:r>
              <a:rPr lang="hr-HR" dirty="0" smtClean="0"/>
              <a:t>			</a:t>
            </a:r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251520" y="2204864"/>
            <a:ext cx="849694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000" b="1" dirty="0" smtClean="0">
                <a:solidFill>
                  <a:srgbClr val="C00000"/>
                </a:solidFill>
              </a:rPr>
              <a:t>PAROVI: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r-HR" b="1" dirty="0" smtClean="0"/>
              <a:t>NATAŠA BARIĆ &amp; PETRA GRD – FOI VŽ  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r-HR" b="1" dirty="0"/>
              <a:t>INES KOLANOVIĆ – POM. FAKULTET RI. </a:t>
            </a:r>
            <a:r>
              <a:rPr lang="hr-HR" sz="2000" b="1" dirty="0"/>
              <a:t>&amp;</a:t>
            </a:r>
            <a:r>
              <a:rPr lang="hr-HR" b="1" dirty="0"/>
              <a:t> MARTINA CVITANOVIĆ – REKTORAT </a:t>
            </a:r>
            <a:r>
              <a:rPr lang="hr-HR" b="1" dirty="0" smtClean="0"/>
              <a:t>ZG</a:t>
            </a:r>
          </a:p>
          <a:p>
            <a:pPr marL="342900" lvl="0" indent="-342900">
              <a:lnSpc>
                <a:spcPct val="150000"/>
              </a:lnSpc>
              <a:buAutoNum type="arabicPeriod"/>
            </a:pPr>
            <a:r>
              <a:rPr lang="hr-HR" b="1" dirty="0" smtClean="0"/>
              <a:t>ANA PROROKOVIĆ &amp; RAFAELA BOŽIĆ – SVEUČILIŠTE ZADAR </a:t>
            </a:r>
            <a:endParaRPr lang="hr-HR" b="1" dirty="0"/>
          </a:p>
        </p:txBody>
      </p:sp>
      <p:sp>
        <p:nvSpPr>
          <p:cNvPr id="11" name="Pravokutnik 10"/>
          <p:cNvSpPr/>
          <p:nvPr/>
        </p:nvSpPr>
        <p:spPr>
          <a:xfrm>
            <a:off x="1979712" y="4365104"/>
            <a:ext cx="65882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000" b="1" dirty="0" smtClean="0">
                <a:solidFill>
                  <a:srgbClr val="9A0000"/>
                </a:solidFill>
              </a:rPr>
              <a:t>POJEDINAČNO:</a:t>
            </a:r>
          </a:p>
          <a:p>
            <a:pPr lvl="0">
              <a:lnSpc>
                <a:spcPct val="150000"/>
              </a:lnSpc>
            </a:pPr>
            <a:r>
              <a:rPr lang="hr-HR" sz="2000" b="1" dirty="0" smtClean="0">
                <a:solidFill>
                  <a:srgbClr val="9A0000"/>
                </a:solidFill>
              </a:rPr>
              <a:t>1.  NATAŠA BARIĆ – FOI VARAŽDIN </a:t>
            </a:r>
          </a:p>
          <a:p>
            <a:pPr lvl="0">
              <a:lnSpc>
                <a:spcPct val="150000"/>
              </a:lnSpc>
            </a:pPr>
            <a:r>
              <a:rPr lang="hr-HR" sz="2000" b="1" dirty="0" smtClean="0">
                <a:solidFill>
                  <a:srgbClr val="9A0000"/>
                </a:solidFill>
              </a:rPr>
              <a:t>2.  INES KOLANOVIĆ – POMORSKI FAKULTET RIJEKA </a:t>
            </a:r>
          </a:p>
          <a:p>
            <a:pPr lvl="0">
              <a:lnSpc>
                <a:spcPct val="150000"/>
              </a:lnSpc>
            </a:pPr>
            <a:r>
              <a:rPr lang="hr-HR" sz="2000" b="1" dirty="0" smtClean="0">
                <a:solidFill>
                  <a:srgbClr val="9A0000"/>
                </a:solidFill>
              </a:rPr>
              <a:t>3.  ANA PROROKOVIĆ – SVEUČILIŠTE ZADAR </a:t>
            </a:r>
            <a:endParaRPr lang="hr-HR" sz="2000" b="1" dirty="0">
              <a:solidFill>
                <a:srgbClr val="9A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93" y="692696"/>
            <a:ext cx="1981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90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Stolni </a:t>
            </a:r>
            <a:r>
              <a:rPr lang="hr-HR" dirty="0" smtClean="0"/>
              <a:t>tenis </a:t>
            </a:r>
            <a:r>
              <a:rPr lang="hr-HR" dirty="0" smtClean="0"/>
              <a:t>(muški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19" name="Pravokutnik 18"/>
          <p:cNvSpPr/>
          <p:nvPr/>
        </p:nvSpPr>
        <p:spPr>
          <a:xfrm>
            <a:off x="611560" y="2492896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>
                <a:solidFill>
                  <a:srgbClr val="0070C0"/>
                </a:solidFill>
              </a:rPr>
              <a:t>PAROVI:</a:t>
            </a:r>
            <a:endParaRPr lang="hr-HR" sz="2400" b="1" dirty="0">
              <a:solidFill>
                <a:srgbClr val="0070C0"/>
              </a:solidFill>
            </a:endParaRPr>
          </a:p>
          <a:p>
            <a:pPr marL="457200" lvl="0" indent="-457200">
              <a:buAutoNum type="arabicPeriod"/>
            </a:pPr>
            <a:r>
              <a:rPr lang="hr-HR" sz="2000" b="1" dirty="0" smtClean="0">
                <a:solidFill>
                  <a:srgbClr val="0070C0"/>
                </a:solidFill>
              </a:rPr>
              <a:t>ANTONIJO </a:t>
            </a:r>
            <a:r>
              <a:rPr lang="hr-HR" sz="2000" b="1" dirty="0">
                <a:solidFill>
                  <a:srgbClr val="0070C0"/>
                </a:solidFill>
              </a:rPr>
              <a:t>ŠIMUNOVIĆ </a:t>
            </a:r>
            <a:r>
              <a:rPr lang="hr-HR" sz="2000" b="1" dirty="0"/>
              <a:t>– PMF ZG </a:t>
            </a:r>
            <a:r>
              <a:rPr lang="hr-HR" sz="2000" b="1" dirty="0">
                <a:solidFill>
                  <a:srgbClr val="0070C0"/>
                </a:solidFill>
              </a:rPr>
              <a:t>&amp; DAMIR KOZLEK </a:t>
            </a:r>
            <a:r>
              <a:rPr lang="hr-HR" sz="2000" b="1" dirty="0"/>
              <a:t>– PBF ZG</a:t>
            </a:r>
            <a:r>
              <a:rPr lang="hr-HR" sz="2000" b="1" dirty="0" smtClean="0"/>
              <a:t> </a:t>
            </a:r>
          </a:p>
          <a:p>
            <a:pPr marL="457200" indent="-457200">
              <a:buFontTx/>
              <a:buAutoNum type="arabicPeriod"/>
            </a:pPr>
            <a:r>
              <a:rPr lang="hr-HR" sz="2000" b="1" dirty="0" smtClean="0">
                <a:solidFill>
                  <a:srgbClr val="0070C0"/>
                </a:solidFill>
              </a:rPr>
              <a:t>DARIO </a:t>
            </a:r>
            <a:r>
              <a:rPr lang="hr-HR" sz="2000" b="1" dirty="0">
                <a:solidFill>
                  <a:srgbClr val="0070C0"/>
                </a:solidFill>
              </a:rPr>
              <a:t>GRD </a:t>
            </a:r>
            <a:r>
              <a:rPr lang="hr-HR" sz="2000" b="1" dirty="0" smtClean="0">
                <a:solidFill>
                  <a:srgbClr val="0070C0"/>
                </a:solidFill>
              </a:rPr>
              <a:t>&amp; JURICA JUREN </a:t>
            </a:r>
            <a:r>
              <a:rPr lang="hr-HR" sz="2000" b="1" dirty="0"/>
              <a:t>– FOI </a:t>
            </a:r>
            <a:r>
              <a:rPr lang="hr-HR" sz="2000" b="1" dirty="0" smtClean="0"/>
              <a:t>VARAŽDIN </a:t>
            </a:r>
            <a:endParaRPr lang="hr-HR" sz="2000" b="1" dirty="0" smtClean="0"/>
          </a:p>
          <a:p>
            <a:pPr marL="457200" indent="-457200">
              <a:buFontTx/>
              <a:buAutoNum type="arabicPeriod"/>
            </a:pPr>
            <a:r>
              <a:rPr lang="hr-HR" sz="2000" b="1" dirty="0" smtClean="0">
                <a:solidFill>
                  <a:srgbClr val="0070C0"/>
                </a:solidFill>
              </a:rPr>
              <a:t>SERGEJ FILIPOVIĆ &amp; DOMAGOJ TOMAS </a:t>
            </a:r>
            <a:r>
              <a:rPr lang="hr-HR" sz="2000" b="1" dirty="0" smtClean="0"/>
              <a:t>– FILOZOFSKI </a:t>
            </a:r>
            <a:r>
              <a:rPr lang="hr-HR" sz="2000" b="1" dirty="0" smtClean="0"/>
              <a:t>FAKULTET </a:t>
            </a:r>
            <a:r>
              <a:rPr lang="hr-HR" sz="2000" b="1" dirty="0" smtClean="0"/>
              <a:t>OS </a:t>
            </a:r>
            <a:endParaRPr lang="hr-HR" sz="2000" b="1" dirty="0"/>
          </a:p>
        </p:txBody>
      </p:sp>
      <p:sp>
        <p:nvSpPr>
          <p:cNvPr id="20" name="Pravokutnik 19"/>
          <p:cNvSpPr/>
          <p:nvPr/>
        </p:nvSpPr>
        <p:spPr>
          <a:xfrm>
            <a:off x="1547664" y="4437112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>
                <a:solidFill>
                  <a:srgbClr val="000066"/>
                </a:solidFill>
              </a:rPr>
              <a:t>POJEDINAČNO:</a:t>
            </a:r>
          </a:p>
          <a:p>
            <a:pPr lvl="0"/>
            <a:r>
              <a:rPr lang="hr-HR" sz="2400" b="1" dirty="0" smtClean="0">
                <a:solidFill>
                  <a:srgbClr val="000066"/>
                </a:solidFill>
              </a:rPr>
              <a:t>1. </a:t>
            </a:r>
            <a:r>
              <a:rPr lang="hr-HR" sz="2000" b="1" dirty="0">
                <a:solidFill>
                  <a:srgbClr val="000066"/>
                </a:solidFill>
              </a:rPr>
              <a:t>ANTONIJO ŠIMUNOVIĆ – PMF ZG</a:t>
            </a:r>
          </a:p>
          <a:p>
            <a:pPr lvl="0"/>
            <a:r>
              <a:rPr lang="hr-HR" sz="2000" b="1" dirty="0" smtClean="0">
                <a:solidFill>
                  <a:srgbClr val="000066"/>
                </a:solidFill>
              </a:rPr>
              <a:t>2. DARIO GRD – FOI  </a:t>
            </a:r>
            <a:r>
              <a:rPr lang="hr-HR" sz="2000" b="1" dirty="0" smtClean="0">
                <a:solidFill>
                  <a:srgbClr val="000066"/>
                </a:solidFill>
              </a:rPr>
              <a:t>VARŽDIN</a:t>
            </a:r>
            <a:endParaRPr lang="hr-HR" sz="2000" b="1" dirty="0">
              <a:solidFill>
                <a:srgbClr val="000066"/>
              </a:solidFill>
            </a:endParaRPr>
          </a:p>
          <a:p>
            <a:pPr lvl="0"/>
            <a:r>
              <a:rPr lang="hr-HR" sz="2000" b="1" dirty="0" smtClean="0">
                <a:solidFill>
                  <a:srgbClr val="000066"/>
                </a:solidFill>
              </a:rPr>
              <a:t>3. JURICA JUREN – FOI VŽ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74" y="548680"/>
            <a:ext cx="1981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74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Tenis (žene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827584" y="2852936"/>
            <a:ext cx="78592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hr-HR" sz="2400" b="1" dirty="0" smtClean="0"/>
              <a:t>DUŠICA </a:t>
            </a:r>
            <a:r>
              <a:rPr lang="hr-HR" sz="2400" b="1" dirty="0"/>
              <a:t>KERHAČ – </a:t>
            </a:r>
            <a:r>
              <a:rPr lang="hr-HR" sz="2400" b="1" dirty="0" smtClean="0"/>
              <a:t> </a:t>
            </a:r>
            <a:r>
              <a:rPr lang="hr-HR" sz="2400" b="1" dirty="0"/>
              <a:t>IGH ZAGREB </a:t>
            </a:r>
            <a:endParaRPr lang="hr-HR" sz="2400" b="1" dirty="0" smtClean="0"/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hr-HR" sz="2400" b="1" dirty="0" smtClean="0"/>
              <a:t>ANA BAKOTA  – FESB SPLIT </a:t>
            </a:r>
          </a:p>
          <a:p>
            <a:pPr>
              <a:lnSpc>
                <a:spcPct val="150000"/>
              </a:lnSpc>
            </a:pPr>
            <a:r>
              <a:rPr lang="hr-HR" sz="2400" b="1" dirty="0" smtClean="0"/>
              <a:t>3.  RUŽA </a:t>
            </a:r>
            <a:r>
              <a:rPr lang="hr-HR" sz="2400" b="1" dirty="0"/>
              <a:t>MALENICA – MEDICINSKI FAKULTET </a:t>
            </a:r>
            <a:r>
              <a:rPr lang="hr-HR" sz="2400" b="1" dirty="0" smtClean="0"/>
              <a:t>OSijek</a:t>
            </a:r>
            <a:endParaRPr lang="hr-HR" sz="2400" b="1" dirty="0"/>
          </a:p>
          <a:p>
            <a:pPr lvl="0">
              <a:lnSpc>
                <a:spcPct val="150000"/>
              </a:lnSpc>
            </a:pPr>
            <a:endParaRPr lang="hr-HR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64704"/>
            <a:ext cx="192268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66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Tenis (muški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899592" y="3212976"/>
            <a:ext cx="76995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hr-HR" sz="2400" b="1" dirty="0"/>
              <a:t>ZVONIMIR ČERIN – PMF MATEMATIKA </a:t>
            </a:r>
            <a:r>
              <a:rPr lang="hr-HR" sz="2400" b="1" dirty="0" smtClean="0"/>
              <a:t>ZAGREB</a:t>
            </a:r>
          </a:p>
          <a:p>
            <a:pPr marL="457200" lvl="0" indent="-457200">
              <a:buAutoNum type="arabicPeriod"/>
            </a:pPr>
            <a:r>
              <a:rPr lang="hr-HR" sz="2400" b="1" dirty="0" smtClean="0"/>
              <a:t>ZORAN PUNDA – FESB SPLIT </a:t>
            </a:r>
          </a:p>
          <a:p>
            <a:pPr marL="457200" lvl="0" indent="-457200">
              <a:buAutoNum type="arabicPeriod"/>
            </a:pPr>
            <a:r>
              <a:rPr lang="hr-HR" sz="2400" b="1" dirty="0"/>
              <a:t>ZORAN </a:t>
            </a:r>
            <a:r>
              <a:rPr lang="hr-HR" sz="2400" b="1" dirty="0" smtClean="0"/>
              <a:t>SEMIALJAC – POLJOPRIVREDNI FAK. OSIJEK </a:t>
            </a:r>
            <a:endParaRPr lang="hr-HR" sz="2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0" indent="-457200">
              <a:buAutoNum type="arabicPeriod"/>
            </a:pPr>
            <a:endParaRPr lang="hr-HR" sz="2400" b="1" dirty="0" smtClean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0687"/>
            <a:ext cx="19272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70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dirty="0" smtClean="0"/>
              <a:t>BOĆANJE 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755576" y="2276872"/>
            <a:ext cx="7704856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u="sng" dirty="0"/>
              <a:t>Boćanje (Muški)</a:t>
            </a:r>
            <a:endParaRPr lang="hr-HR" sz="2000" u="sng" dirty="0"/>
          </a:p>
          <a:p>
            <a:pPr lvl="0"/>
            <a:r>
              <a:rPr lang="hr-HR" sz="2000" b="1" dirty="0" smtClean="0"/>
              <a:t>1.  IRB ZAGREB </a:t>
            </a:r>
          </a:p>
          <a:p>
            <a:pPr lvl="0"/>
            <a:r>
              <a:rPr lang="hr-HR" sz="2000" b="1" dirty="0" smtClean="0"/>
              <a:t>2. POMORSKI FAKULTET RIJEKA</a:t>
            </a:r>
            <a:endParaRPr lang="hr-HR" sz="2000" dirty="0"/>
          </a:p>
          <a:p>
            <a:pPr lvl="0"/>
            <a:r>
              <a:rPr lang="hr-HR" sz="2000" b="1" dirty="0" smtClean="0"/>
              <a:t>3.  FERIT  </a:t>
            </a:r>
            <a:r>
              <a:rPr lang="hr-HR" sz="2000" b="1" dirty="0"/>
              <a:t>OSIJEK </a:t>
            </a:r>
            <a:endParaRPr lang="hr-HR" sz="2000" dirty="0"/>
          </a:p>
          <a:p>
            <a:endParaRPr lang="hr-HR" sz="2000" b="1" dirty="0" smtClean="0"/>
          </a:p>
          <a:p>
            <a:pPr lvl="6"/>
            <a:r>
              <a:rPr lang="hr-HR" sz="2000" b="1" u="sng" dirty="0" smtClean="0"/>
              <a:t>Boćanje </a:t>
            </a:r>
            <a:r>
              <a:rPr lang="hr-HR" sz="2000" b="1" u="sng" dirty="0"/>
              <a:t>(Žene</a:t>
            </a:r>
            <a:r>
              <a:rPr lang="hr-HR" sz="2000" b="1" u="sng" dirty="0" smtClean="0"/>
              <a:t>)</a:t>
            </a:r>
            <a:r>
              <a:rPr lang="hr-HR" sz="2000" b="1" u="sng" dirty="0"/>
              <a:t> </a:t>
            </a:r>
            <a:endParaRPr lang="hr-HR" sz="2000" b="1" u="sng" dirty="0" smtClean="0"/>
          </a:p>
          <a:p>
            <a:pPr marL="3200400" lvl="6" indent="-457200">
              <a:buAutoNum type="arabicPeriod"/>
            </a:pPr>
            <a:r>
              <a:rPr lang="hr-HR" sz="2000" b="1" dirty="0" smtClean="0"/>
              <a:t>SVEUČILIŠTE </a:t>
            </a:r>
            <a:r>
              <a:rPr lang="hr-HR" sz="2000" b="1" dirty="0"/>
              <a:t>U </a:t>
            </a:r>
            <a:r>
              <a:rPr lang="hr-HR" sz="2000" b="1" dirty="0" smtClean="0"/>
              <a:t>ZADRU</a:t>
            </a:r>
          </a:p>
          <a:p>
            <a:pPr marL="3200400" lvl="6" indent="-457200">
              <a:buFontTx/>
              <a:buAutoNum type="arabicPeriod"/>
            </a:pPr>
            <a:r>
              <a:rPr lang="hr-HR" sz="2000" b="1" dirty="0"/>
              <a:t>PRAVNI FAKULTET OSIJEK </a:t>
            </a:r>
          </a:p>
          <a:p>
            <a:pPr marL="3200400" lvl="6" indent="-457200">
              <a:buAutoNum type="arabicPeriod"/>
            </a:pPr>
            <a:r>
              <a:rPr lang="hr-HR" sz="2000" b="1" dirty="0" smtClean="0"/>
              <a:t>POMORSKI FAKULTET RIJEKA </a:t>
            </a:r>
            <a:endParaRPr lang="hr-HR" sz="2000" dirty="0"/>
          </a:p>
          <a:p>
            <a:pPr lvl="6"/>
            <a:endParaRPr lang="hr-HR" sz="2000" dirty="0"/>
          </a:p>
          <a:p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09" y="442172"/>
            <a:ext cx="2886075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17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Šah </a:t>
            </a:r>
            <a:r>
              <a:rPr lang="hr-HR" dirty="0" smtClean="0"/>
              <a:t>(pojedinačno) </a:t>
            </a:r>
            <a:endParaRPr lang="hr-HR" dirty="0"/>
          </a:p>
        </p:txBody>
      </p:sp>
      <p:sp>
        <p:nvSpPr>
          <p:cNvPr id="7" name="Pravokutnik 6"/>
          <p:cNvSpPr/>
          <p:nvPr/>
        </p:nvSpPr>
        <p:spPr>
          <a:xfrm>
            <a:off x="1092027" y="3068959"/>
            <a:ext cx="7200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hr-HR" sz="2000" b="1" dirty="0" smtClean="0"/>
              <a:t>1. </a:t>
            </a:r>
            <a:r>
              <a:rPr lang="hr-HR" sz="2000" b="1" dirty="0"/>
              <a:t>ROMAN HUSAR – NSK ZAGREB</a:t>
            </a:r>
          </a:p>
          <a:p>
            <a:pPr>
              <a:lnSpc>
                <a:spcPct val="150000"/>
              </a:lnSpc>
            </a:pPr>
            <a:r>
              <a:rPr lang="hr-HR" sz="2000" b="1" dirty="0" smtClean="0"/>
              <a:t>2. </a:t>
            </a:r>
            <a:r>
              <a:rPr lang="hr-HR" sz="2000" b="1" dirty="0"/>
              <a:t>PAVAO BALIČEVIĆ – </a:t>
            </a:r>
            <a:r>
              <a:rPr lang="hr-HR" sz="2000" b="1" dirty="0" smtClean="0"/>
              <a:t>POLJOPRIVREDNI </a:t>
            </a:r>
            <a:r>
              <a:rPr lang="hr-HR" sz="2000" b="1" dirty="0"/>
              <a:t>FAKULTET OSIJEKU</a:t>
            </a:r>
          </a:p>
          <a:p>
            <a:pPr lvl="0">
              <a:lnSpc>
                <a:spcPct val="150000"/>
              </a:lnSpc>
            </a:pPr>
            <a:r>
              <a:rPr lang="hr-HR" sz="2000" b="1" dirty="0" smtClean="0"/>
              <a:t>3. </a:t>
            </a:r>
            <a:r>
              <a:rPr lang="hr-HR" sz="2000" b="1" dirty="0"/>
              <a:t>TOMISLAV HORVATIN– </a:t>
            </a:r>
            <a:r>
              <a:rPr lang="hr-HR" sz="2000" b="1" dirty="0" smtClean="0"/>
              <a:t>NSK ZAGREB</a:t>
            </a:r>
            <a:endParaRPr lang="hr-HR" sz="20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23526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9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/>
          <a:lstStyle/>
          <a:p>
            <a:pPr algn="l"/>
            <a:r>
              <a:rPr lang="hr-HR" dirty="0" smtClean="0"/>
              <a:t>Šah (ekipno) </a:t>
            </a:r>
            <a:endParaRPr lang="hr-H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82678"/>
            <a:ext cx="23526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utnik 6"/>
          <p:cNvSpPr/>
          <p:nvPr/>
        </p:nvSpPr>
        <p:spPr>
          <a:xfrm>
            <a:off x="1092027" y="3068959"/>
            <a:ext cx="7200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hr-HR" sz="2400" b="1" dirty="0" smtClean="0"/>
              <a:t>1</a:t>
            </a:r>
            <a:r>
              <a:rPr lang="hr-HR" sz="3200" b="1" dirty="0" smtClean="0"/>
              <a:t>. </a:t>
            </a:r>
            <a:r>
              <a:rPr lang="hr-HR" sz="3200" b="1" dirty="0"/>
              <a:t>POLJOPRIVREDNI FAKULTET </a:t>
            </a:r>
            <a:r>
              <a:rPr lang="hr-HR" sz="3200" b="1" dirty="0" smtClean="0"/>
              <a:t>OSIJEK</a:t>
            </a:r>
            <a:endParaRPr lang="hr-HR" sz="3200" b="1" dirty="0"/>
          </a:p>
          <a:p>
            <a:pPr lvl="0"/>
            <a:r>
              <a:rPr lang="hr-HR" sz="3200" b="1" dirty="0" smtClean="0"/>
              <a:t>2. </a:t>
            </a:r>
            <a:r>
              <a:rPr lang="hr-HR" sz="3200" b="1" dirty="0"/>
              <a:t>NSK ZAGREB</a:t>
            </a:r>
            <a:endParaRPr lang="hr-HR" sz="3200" b="1" dirty="0" smtClean="0"/>
          </a:p>
          <a:p>
            <a:pPr lvl="0"/>
            <a:r>
              <a:rPr lang="hr-HR" sz="3200" b="1" dirty="0" smtClean="0"/>
              <a:t>3. </a:t>
            </a:r>
            <a:r>
              <a:rPr lang="hr-HR" sz="3200" b="1" dirty="0" smtClean="0"/>
              <a:t>VELEUČILIŠTE </a:t>
            </a:r>
            <a:r>
              <a:rPr lang="hr-HR" sz="3200" b="1" dirty="0" smtClean="0"/>
              <a:t>KARLOVAC </a:t>
            </a:r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val="2041893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3080" y="3212976"/>
            <a:ext cx="6400800" cy="1473200"/>
          </a:xfrm>
        </p:spPr>
        <p:txBody>
          <a:bodyPr>
            <a:normAutofit fontScale="77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hr-HR" b="1" dirty="0" smtClean="0">
              <a:ln w="11430">
                <a:solidFill>
                  <a:srgbClr val="3333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hr-HR" sz="9400" b="1" dirty="0" smtClean="0">
                <a:ln w="11430">
                  <a:solidFill>
                    <a:srgbClr val="3333FF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Gothic Md BT" panose="020B0807020203060204" pitchFamily="34" charset="0"/>
              </a:rPr>
              <a:t>SPONZORI</a:t>
            </a:r>
            <a:r>
              <a:rPr lang="hr-HR" sz="9400" b="1" dirty="0" smtClean="0">
                <a:ln w="11430">
                  <a:solidFill>
                    <a:srgbClr val="3333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Gothic Md BT" panose="020B0807020203060204" pitchFamily="34" charset="0"/>
              </a:rPr>
              <a:t> </a:t>
            </a:r>
            <a:endParaRPr lang="hr-HR" sz="9400" b="1" dirty="0">
              <a:ln w="11430">
                <a:solidFill>
                  <a:srgbClr val="3333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22773" y="692696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19. </a:t>
            </a:r>
            <a:r>
              <a:rPr lang="hr-HR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SPORTSKE IGRE 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33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</a:endParaRPr>
          </a:p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ROVINJ – AMARIN</a:t>
            </a:r>
          </a:p>
        </p:txBody>
      </p:sp>
    </p:spTree>
    <p:extLst>
      <p:ext uri="{BB962C8B-B14F-4D97-AF65-F5344CB8AC3E}">
        <p14:creationId xmlns:p14="http://schemas.microsoft.com/office/powerpoint/2010/main" val="76055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88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Tm="1088">
        <p:fade/>
        <p:sndAc>
          <p:stSnd>
            <p:snd r:embed="rId5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60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</a:rPr>
              <a:t>GLAVNI SPONZOR </a:t>
            </a:r>
            <a:endParaRPr lang="hr-HR" sz="60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0" y="1549821"/>
            <a:ext cx="6962353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1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Tm="651">
        <p:fade/>
        <p:sndAc>
          <p:stSnd>
            <p:snd r:embed="rId5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60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</a:rPr>
              <a:t>OSTALI SPONZORI</a:t>
            </a:r>
            <a:endParaRPr lang="hr-HR" sz="60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86" y="3811944"/>
            <a:ext cx="1195388" cy="957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96" y="5115804"/>
            <a:ext cx="1633414" cy="8454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864632"/>
            <a:ext cx="2016224" cy="1221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68960"/>
            <a:ext cx="2232247" cy="595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64904"/>
            <a:ext cx="1637176" cy="11764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76" y="5111410"/>
            <a:ext cx="1773071" cy="781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89" y="4899737"/>
            <a:ext cx="1152128" cy="115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461" y="3921482"/>
            <a:ext cx="2044824" cy="10735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76" y="4034385"/>
            <a:ext cx="1352550" cy="847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059" y="4545082"/>
            <a:ext cx="1820416" cy="89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3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106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Click="0" advTm="2106">
        <p:fade/>
        <p:sndAc>
          <p:stSnd>
            <p:snd r:embed="rId21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668" y="2276872"/>
            <a:ext cx="5832648" cy="3873923"/>
          </a:xfrm>
          <a:prstGeom prst="rect">
            <a:avLst/>
          </a:prstGeom>
        </p:spPr>
      </p:pic>
      <p:sp>
        <p:nvSpPr>
          <p:cNvPr id="2" name="TekstniOkvir 1"/>
          <p:cNvSpPr txBox="1"/>
          <p:nvPr/>
        </p:nvSpPr>
        <p:spPr>
          <a:xfrm>
            <a:off x="827584" y="0"/>
            <a:ext cx="7272808" cy="646330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hr-HR" sz="3200" b="1" dirty="0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nkGothic Md BT" panose="020B0807020203060204" pitchFamily="34" charset="0"/>
              </a:rPr>
              <a:t>VIDIMO SE DOGODINE </a:t>
            </a:r>
          </a:p>
          <a:p>
            <a:pPr algn="ctr"/>
            <a:r>
              <a:rPr lang="hr-HR" sz="3200" b="1" dirty="0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nkGothic Md BT" panose="020B0807020203060204" pitchFamily="34" charset="0"/>
              </a:rPr>
              <a:t>NA JUBILARNIM 20. !!!</a:t>
            </a:r>
          </a:p>
          <a:p>
            <a:pPr algn="ctr"/>
            <a:endParaRPr lang="hr-HR" sz="3200" b="1" dirty="0" smtClean="0">
              <a:ln w="1905"/>
              <a:solidFill>
                <a:srgbClr val="3333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nkGothic Md BT" panose="020B0807020203060204" pitchFamily="34" charset="0"/>
            </a:endParaRP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hr-HR" sz="5400" b="1" dirty="0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nkGothic Md BT" panose="020B0807020203060204" pitchFamily="34" charset="0"/>
              </a:rPr>
              <a:t>NAJBOLJI STE !!!</a:t>
            </a:r>
            <a:endParaRPr lang="hr-HR" sz="5400" b="1" dirty="0">
              <a:ln w="1905"/>
              <a:solidFill>
                <a:srgbClr val="3333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7" name="Naslov 6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							KRAJ…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1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BELA</a:t>
            </a:r>
            <a:endParaRPr lang="hr-HR" dirty="0"/>
          </a:p>
        </p:txBody>
      </p:sp>
      <p:sp>
        <p:nvSpPr>
          <p:cNvPr id="5" name="Pravokutnik 4"/>
          <p:cNvSpPr/>
          <p:nvPr/>
        </p:nvSpPr>
        <p:spPr>
          <a:xfrm>
            <a:off x="395536" y="2852936"/>
            <a:ext cx="892899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hr-HR" sz="2000" b="1" dirty="0"/>
              <a:t>SLAVKO RUPČIĆ  </a:t>
            </a:r>
            <a:r>
              <a:rPr lang="hr-HR" sz="2000" b="1" dirty="0" smtClean="0"/>
              <a:t>// DAVOR </a:t>
            </a:r>
            <a:r>
              <a:rPr lang="hr-HR" sz="2000" b="1" dirty="0"/>
              <a:t>KRALIK </a:t>
            </a:r>
            <a:endParaRPr lang="hr-HR" sz="2400" b="1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r-HR" sz="2000" b="1" dirty="0" smtClean="0"/>
              <a:t>	FERIT OSIJEK </a:t>
            </a:r>
            <a:r>
              <a:rPr lang="hr-HR" sz="2400" b="1" dirty="0" smtClean="0"/>
              <a:t>// </a:t>
            </a:r>
            <a:r>
              <a:rPr lang="hr-HR" sz="2000" b="1" dirty="0" smtClean="0"/>
              <a:t>POLJOPRIVREDNI </a:t>
            </a:r>
            <a:r>
              <a:rPr lang="hr-HR" sz="2000" b="1" dirty="0" smtClean="0"/>
              <a:t>FAKULTET </a:t>
            </a:r>
            <a:r>
              <a:rPr lang="hr-HR" sz="2000" b="1" dirty="0" smtClean="0"/>
              <a:t>OSIJEK </a:t>
            </a:r>
          </a:p>
          <a:p>
            <a:pPr marL="457200" lvl="0" indent="-457200">
              <a:buAutoNum type="arabicPeriod"/>
            </a:pPr>
            <a:endParaRPr lang="hr-HR" sz="2000" b="1" dirty="0" smtClean="0"/>
          </a:p>
          <a:p>
            <a:pPr marL="457200" lvl="0" indent="-457200">
              <a:buAutoNum type="arabicPeriod"/>
            </a:pPr>
            <a:r>
              <a:rPr lang="hr-HR" sz="2000" b="1" dirty="0" smtClean="0"/>
              <a:t>DALIDA GALOVIĆ // DRAGO BEŠLO </a:t>
            </a:r>
            <a:endParaRPr lang="hr-HR" sz="2400" b="1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r-HR" sz="2000" b="1" dirty="0"/>
              <a:t>	</a:t>
            </a:r>
            <a:r>
              <a:rPr lang="hr-HR" sz="2000" b="1" dirty="0" smtClean="0"/>
              <a:t>POLJOPRIVREDNI </a:t>
            </a:r>
            <a:r>
              <a:rPr lang="hr-HR" sz="2000" b="1" dirty="0" smtClean="0"/>
              <a:t>FAKULTET </a:t>
            </a:r>
            <a:r>
              <a:rPr lang="hr-HR" sz="2000" b="1" dirty="0" smtClean="0"/>
              <a:t>OSIJEK </a:t>
            </a:r>
          </a:p>
          <a:p>
            <a:endParaRPr lang="hr-HR" sz="2000" b="1" dirty="0" smtClean="0"/>
          </a:p>
          <a:p>
            <a:r>
              <a:rPr lang="hr-HR" sz="2000" b="1" dirty="0" smtClean="0"/>
              <a:t>3</a:t>
            </a:r>
            <a:r>
              <a:rPr lang="hr-HR" sz="2400" b="1" dirty="0" smtClean="0"/>
              <a:t>.  </a:t>
            </a:r>
            <a:r>
              <a:rPr lang="hr-HR" sz="2000" b="1" dirty="0" smtClean="0"/>
              <a:t>SLAĐANA </a:t>
            </a:r>
            <a:r>
              <a:rPr lang="hr-HR" sz="2000" b="1" dirty="0"/>
              <a:t>JOSIPOVIĆ - BATAREK </a:t>
            </a:r>
            <a:r>
              <a:rPr lang="hr-HR" sz="2400" b="1" dirty="0"/>
              <a:t>// </a:t>
            </a:r>
            <a:r>
              <a:rPr lang="hr-HR" sz="2000" b="1" dirty="0" smtClean="0"/>
              <a:t>IVAN TROJAN  </a:t>
            </a:r>
            <a:endParaRPr lang="hr-HR" sz="2000" b="1" dirty="0"/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hr-HR" sz="2000" b="1" dirty="0" smtClean="0"/>
              <a:t>	FILOZOFSKI FAKULTET OSIJEK </a:t>
            </a:r>
            <a:endParaRPr lang="hr-HR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795">
            <a:off x="6372200" y="490240"/>
            <a:ext cx="2038350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6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+BRIŠKULA &amp; TREŠETA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179512" y="2348880"/>
            <a:ext cx="860996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hr-HR" sz="2400" b="1" dirty="0" smtClean="0"/>
              <a:t>FESB SPLIT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b="1" dirty="0" smtClean="0"/>
              <a:t> </a:t>
            </a:r>
            <a:r>
              <a:rPr lang="hr-HR" sz="2400" b="1" dirty="0"/>
              <a:t>(SPOMENKA </a:t>
            </a:r>
            <a:r>
              <a:rPr lang="hr-HR" sz="2400" b="1" dirty="0" smtClean="0"/>
              <a:t>BOVAN &amp; </a:t>
            </a:r>
            <a:r>
              <a:rPr lang="hr-HR" sz="2400" b="1" dirty="0"/>
              <a:t>DAJANA VIĐAK) </a:t>
            </a:r>
            <a:r>
              <a:rPr lang="hr-HR" sz="2400" b="1" dirty="0" smtClean="0"/>
              <a:t/>
            </a:r>
            <a:br>
              <a:rPr lang="hr-HR" sz="2400" b="1" dirty="0" smtClean="0"/>
            </a:br>
            <a:endParaRPr lang="hr-HR" sz="1100" b="1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hr-HR" sz="1400" b="1" dirty="0" smtClean="0"/>
          </a:p>
          <a:p>
            <a:r>
              <a:rPr lang="hr-HR" sz="2400" b="1" dirty="0" smtClean="0"/>
              <a:t>2.  MEDICINSKI FAK. RIJEKA I.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b="1" dirty="0"/>
              <a:t>(VIKTOR </a:t>
            </a:r>
            <a:r>
              <a:rPr lang="hr-HR" sz="2400" b="1" dirty="0" smtClean="0"/>
              <a:t>MORETTI &amp; </a:t>
            </a:r>
            <a:r>
              <a:rPr lang="hr-HR" sz="2400" b="1" dirty="0"/>
              <a:t>DANIELA MALNAR) </a:t>
            </a:r>
            <a:r>
              <a:rPr lang="hr-HR" sz="2400" b="1" dirty="0" smtClean="0"/>
              <a:t/>
            </a:r>
            <a:br>
              <a:rPr lang="hr-HR" sz="2400" b="1" dirty="0" smtClean="0"/>
            </a:br>
            <a:r>
              <a:rPr lang="hr-HR" sz="2400" b="1" dirty="0" smtClean="0"/>
              <a:t>	 </a:t>
            </a:r>
          </a:p>
          <a:p>
            <a:r>
              <a:rPr lang="hr-HR" sz="2400" b="1" dirty="0" smtClean="0"/>
              <a:t>3. </a:t>
            </a:r>
            <a:r>
              <a:rPr lang="hr-HR" sz="2400" b="1" dirty="0"/>
              <a:t>MEDICINSKI FAK. RIJEKA </a:t>
            </a:r>
            <a:r>
              <a:rPr lang="hr-HR" sz="2400" b="1" dirty="0" smtClean="0"/>
              <a:t> II. </a:t>
            </a:r>
            <a:endParaRPr lang="hr-HR" sz="2400" b="1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hr-HR" sz="2400" b="1" dirty="0"/>
              <a:t> (ZLATKO </a:t>
            </a:r>
            <a:r>
              <a:rPr lang="hr-HR" sz="2400" b="1" dirty="0" smtClean="0"/>
              <a:t>TROBONJAČA &amp; </a:t>
            </a:r>
            <a:r>
              <a:rPr lang="hr-HR" sz="2400" b="1" dirty="0"/>
              <a:t>DRAŽEN CUCULIĆ) </a:t>
            </a:r>
            <a:br>
              <a:rPr lang="hr-HR" sz="2400" b="1" dirty="0"/>
            </a:br>
            <a:endParaRPr lang="hr-HR" sz="1100" b="1" dirty="0"/>
          </a:p>
          <a:p>
            <a:pPr lvl="0"/>
            <a:endParaRPr lang="hr-HR" sz="2400" b="1" dirty="0" smtClean="0"/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hr-HR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337">
            <a:off x="5893398" y="565289"/>
            <a:ext cx="2705100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634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Cross </a:t>
            </a:r>
            <a:r>
              <a:rPr lang="hr-HR" dirty="0" smtClean="0"/>
              <a:t>(Muški)</a:t>
            </a:r>
            <a:endParaRPr lang="hr-HR" dirty="0"/>
          </a:p>
        </p:txBody>
      </p:sp>
      <p:sp>
        <p:nvSpPr>
          <p:cNvPr id="2" name="Pravokutnik 1"/>
          <p:cNvSpPr/>
          <p:nvPr/>
        </p:nvSpPr>
        <p:spPr>
          <a:xfrm>
            <a:off x="13256" y="2348880"/>
            <a:ext cx="902323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u="sng" dirty="0" smtClean="0">
                <a:solidFill>
                  <a:schemeClr val="accent1">
                    <a:lumMod val="50000"/>
                  </a:schemeClr>
                </a:solidFill>
              </a:rPr>
              <a:t>KATEGORIJA </a:t>
            </a:r>
            <a:r>
              <a:rPr lang="hr-HR" sz="2000" b="1" u="sng" dirty="0">
                <a:solidFill>
                  <a:schemeClr val="accent1">
                    <a:lumMod val="50000"/>
                  </a:schemeClr>
                </a:solidFill>
              </a:rPr>
              <a:t>DO 35 GODINA</a:t>
            </a:r>
          </a:p>
          <a:p>
            <a:pPr lvl="0"/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1.  LUKA MUDRONJA – POMORSKI FAKULTET SPLIT </a:t>
            </a:r>
          </a:p>
          <a:p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2. ČASLAV LIVADA – FERIT OSIJEK</a:t>
            </a:r>
          </a:p>
          <a:p>
            <a:pPr lvl="0"/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3. JURA KAPUSTIĆ– REKTORAT </a:t>
            </a:r>
            <a:r>
              <a:rPr lang="hr-HR" sz="2000" b="1" dirty="0" smtClean="0">
                <a:solidFill>
                  <a:schemeClr val="accent1">
                    <a:lumMod val="50000"/>
                  </a:schemeClr>
                </a:solidFill>
              </a:rPr>
              <a:t>SVEUČILIŠTA ZAGREB </a:t>
            </a:r>
            <a:endParaRPr lang="hr-HR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endParaRPr lang="hr-HR" sz="2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hr-HR" sz="2000" b="1" dirty="0" smtClean="0"/>
              <a:t>		</a:t>
            </a:r>
            <a:r>
              <a:rPr lang="hr-HR" sz="2000" b="1" u="sng" dirty="0" smtClean="0">
                <a:solidFill>
                  <a:srgbClr val="006600"/>
                </a:solidFill>
              </a:rPr>
              <a:t>KATEGORIJA </a:t>
            </a:r>
            <a:r>
              <a:rPr lang="hr-HR" sz="2000" b="1" u="sng" dirty="0">
                <a:solidFill>
                  <a:srgbClr val="006600"/>
                </a:solidFill>
              </a:rPr>
              <a:t>OD </a:t>
            </a:r>
            <a:r>
              <a:rPr lang="hr-HR" sz="2000" b="1" u="sng" dirty="0" smtClean="0">
                <a:solidFill>
                  <a:srgbClr val="006600"/>
                </a:solidFill>
              </a:rPr>
              <a:t>36 DO 50 </a:t>
            </a:r>
            <a:r>
              <a:rPr lang="hr-HR" sz="2000" b="1" u="sng" dirty="0">
                <a:solidFill>
                  <a:srgbClr val="006600"/>
                </a:solidFill>
              </a:rPr>
              <a:t>GODINA</a:t>
            </a:r>
          </a:p>
          <a:p>
            <a:pPr lvl="5"/>
            <a:r>
              <a:rPr lang="hr-HR" sz="2000" b="1" dirty="0" smtClean="0">
                <a:solidFill>
                  <a:srgbClr val="006600"/>
                </a:solidFill>
              </a:rPr>
              <a:t>1. GORAN MILIĆ– FILOZOFSKI </a:t>
            </a:r>
            <a:r>
              <a:rPr lang="hr-HR" sz="2000" b="1" dirty="0" smtClean="0">
                <a:solidFill>
                  <a:srgbClr val="006600"/>
                </a:solidFill>
              </a:rPr>
              <a:t>FAKULTET OSIJEK</a:t>
            </a:r>
            <a:endParaRPr lang="hr-HR" sz="2000" b="1" dirty="0" smtClean="0">
              <a:solidFill>
                <a:srgbClr val="006600"/>
              </a:solidFill>
            </a:endParaRPr>
          </a:p>
          <a:p>
            <a:pPr lvl="5"/>
            <a:r>
              <a:rPr lang="hr-HR" sz="2000" b="1" dirty="0" smtClean="0">
                <a:solidFill>
                  <a:srgbClr val="006600"/>
                </a:solidFill>
              </a:rPr>
              <a:t>2. DOMAGOJ SAJTER – EKONOMSKI </a:t>
            </a:r>
            <a:r>
              <a:rPr lang="hr-HR" sz="2000" b="1" dirty="0" smtClean="0">
                <a:solidFill>
                  <a:srgbClr val="006600"/>
                </a:solidFill>
              </a:rPr>
              <a:t>FAKULTET OSIJEK </a:t>
            </a:r>
            <a:endParaRPr lang="hr-HR" sz="2000" b="1" dirty="0" smtClean="0">
              <a:solidFill>
                <a:srgbClr val="006600"/>
              </a:solidFill>
            </a:endParaRPr>
          </a:p>
          <a:p>
            <a:pPr lvl="5"/>
            <a:r>
              <a:rPr lang="hr-HR" sz="2000" b="1" dirty="0" smtClean="0">
                <a:solidFill>
                  <a:srgbClr val="006600"/>
                </a:solidFill>
              </a:rPr>
              <a:t>3. ROBERT GARAFOLIĆ – FOI VŽ </a:t>
            </a:r>
          </a:p>
          <a:p>
            <a:pPr lvl="4"/>
            <a:endParaRPr lang="hr-HR" sz="2000" b="1" dirty="0" smtClean="0">
              <a:solidFill>
                <a:srgbClr val="006600"/>
              </a:solidFill>
            </a:endParaRPr>
          </a:p>
          <a:p>
            <a:pPr lvl="3"/>
            <a:r>
              <a:rPr lang="hr-HR" sz="2000" b="1" u="sng" dirty="0" smtClean="0">
                <a:solidFill>
                  <a:srgbClr val="000066"/>
                </a:solidFill>
              </a:rPr>
              <a:t>KATEGORIJA </a:t>
            </a:r>
            <a:r>
              <a:rPr lang="hr-HR" sz="2000" b="1" u="sng" dirty="0">
                <a:solidFill>
                  <a:srgbClr val="000066"/>
                </a:solidFill>
              </a:rPr>
              <a:t>OD 51 GODINE I </a:t>
            </a:r>
            <a:r>
              <a:rPr lang="hr-HR" sz="2000" b="1" u="sng" dirty="0" smtClean="0">
                <a:solidFill>
                  <a:srgbClr val="000066"/>
                </a:solidFill>
              </a:rPr>
              <a:t>VIŠE</a:t>
            </a:r>
          </a:p>
          <a:p>
            <a:pPr marL="1828800" lvl="3" indent="-457200">
              <a:buAutoNum type="arabicPeriod"/>
            </a:pPr>
            <a:r>
              <a:rPr lang="hr-HR" sz="2000" b="1" dirty="0" smtClean="0">
                <a:solidFill>
                  <a:srgbClr val="000066"/>
                </a:solidFill>
              </a:rPr>
              <a:t>DAMIR ŠARENIĆ – EKONOMSKI FAKFAKULTET ZAGREB</a:t>
            </a:r>
            <a:endParaRPr lang="hr-HR" sz="2000" b="1" dirty="0">
              <a:solidFill>
                <a:srgbClr val="000066"/>
              </a:solidFill>
            </a:endParaRPr>
          </a:p>
          <a:p>
            <a:pPr marL="1828800" lvl="3" indent="-457200">
              <a:buAutoNum type="arabicPeriod"/>
            </a:pPr>
            <a:r>
              <a:rPr lang="hr-HR" sz="2000" b="1" dirty="0" smtClean="0">
                <a:solidFill>
                  <a:srgbClr val="000066"/>
                </a:solidFill>
              </a:rPr>
              <a:t>ŽELJKO </a:t>
            </a:r>
            <a:r>
              <a:rPr lang="hr-HR" sz="2000" b="1" dirty="0">
                <a:solidFill>
                  <a:srgbClr val="000066"/>
                </a:solidFill>
              </a:rPr>
              <a:t>BEISSMANN </a:t>
            </a:r>
            <a:r>
              <a:rPr lang="hr-HR" sz="2000" b="1" dirty="0" smtClean="0">
                <a:solidFill>
                  <a:srgbClr val="000066"/>
                </a:solidFill>
              </a:rPr>
              <a:t>– FILOZOFSKI FAKULTET OSIJEK</a:t>
            </a:r>
            <a:endParaRPr lang="hr-HR" sz="2000" b="1" dirty="0">
              <a:solidFill>
                <a:srgbClr val="000066"/>
              </a:solidFill>
            </a:endParaRPr>
          </a:p>
          <a:p>
            <a:pPr marL="1828800" lvl="3" indent="-457200">
              <a:buAutoNum type="arabicPeriod"/>
            </a:pPr>
            <a:r>
              <a:rPr lang="hr-HR" sz="2000" b="1" dirty="0" smtClean="0">
                <a:solidFill>
                  <a:srgbClr val="000066"/>
                </a:solidFill>
              </a:rPr>
              <a:t>HRVOJE BARIČEVIĆ –  POMORSKI FAKULTET RIJEKA</a:t>
            </a:r>
            <a:endParaRPr lang="hr-HR" sz="2000" b="1" dirty="0">
              <a:solidFill>
                <a:srgbClr val="00006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04664"/>
            <a:ext cx="2705100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46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Cross (žene)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700337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avokutnik 6"/>
          <p:cNvSpPr/>
          <p:nvPr/>
        </p:nvSpPr>
        <p:spPr>
          <a:xfrm>
            <a:off x="0" y="2708920"/>
            <a:ext cx="925252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b="1" u="sng" dirty="0" smtClean="0">
                <a:solidFill>
                  <a:srgbClr val="FF00FF"/>
                </a:solidFill>
              </a:rPr>
              <a:t>KATEGORIJA </a:t>
            </a:r>
            <a:r>
              <a:rPr lang="hr-HR" sz="2000" b="1" u="sng" dirty="0">
                <a:solidFill>
                  <a:srgbClr val="FF00FF"/>
                </a:solidFill>
              </a:rPr>
              <a:t>DO 35 GODINA</a:t>
            </a:r>
          </a:p>
          <a:p>
            <a:pPr lvl="0"/>
            <a:r>
              <a:rPr lang="hr-HR" sz="2000" b="1" dirty="0" smtClean="0">
                <a:solidFill>
                  <a:srgbClr val="FF00FF"/>
                </a:solidFill>
              </a:rPr>
              <a:t>1. PETRA LOJEN – REKTORAT </a:t>
            </a:r>
            <a:r>
              <a:rPr lang="hr-HR" sz="2000" b="1" dirty="0" smtClean="0">
                <a:solidFill>
                  <a:srgbClr val="FF00FF"/>
                </a:solidFill>
              </a:rPr>
              <a:t>SVEUČILIŠTA </a:t>
            </a:r>
            <a:r>
              <a:rPr lang="hr-HR" sz="2000" b="1" dirty="0" smtClean="0">
                <a:solidFill>
                  <a:srgbClr val="FF00FF"/>
                </a:solidFill>
              </a:rPr>
              <a:t>ZAGREB </a:t>
            </a:r>
            <a:endParaRPr lang="hr-HR" sz="2000" b="1" dirty="0">
              <a:solidFill>
                <a:srgbClr val="FF00FF"/>
              </a:solidFill>
            </a:endParaRPr>
          </a:p>
          <a:p>
            <a:pPr lvl="0"/>
            <a:r>
              <a:rPr lang="hr-HR" sz="2000" b="1" dirty="0" smtClean="0">
                <a:solidFill>
                  <a:srgbClr val="FF00FF"/>
                </a:solidFill>
              </a:rPr>
              <a:t>2. ŽELJKA SANSEOVIĆ – GRAĐEVINSKI </a:t>
            </a:r>
            <a:r>
              <a:rPr lang="hr-HR" sz="2000" b="1" dirty="0" smtClean="0">
                <a:solidFill>
                  <a:srgbClr val="FF00FF"/>
                </a:solidFill>
              </a:rPr>
              <a:t>FAKULTET </a:t>
            </a:r>
            <a:r>
              <a:rPr lang="hr-HR" sz="2000" b="1" dirty="0" smtClean="0">
                <a:solidFill>
                  <a:srgbClr val="FF00FF"/>
                </a:solidFill>
              </a:rPr>
              <a:t>OSIJEK </a:t>
            </a:r>
            <a:endParaRPr lang="hr-HR" sz="2000" b="1" dirty="0">
              <a:solidFill>
                <a:srgbClr val="FF00FF"/>
              </a:solidFill>
            </a:endParaRPr>
          </a:p>
          <a:p>
            <a:pPr lvl="0"/>
            <a:r>
              <a:rPr lang="hr-HR" sz="2000" b="1" dirty="0" smtClean="0">
                <a:solidFill>
                  <a:srgbClr val="FF00FF"/>
                </a:solidFill>
              </a:rPr>
              <a:t>3. MAJA ŠALAMON – FOI </a:t>
            </a:r>
            <a:r>
              <a:rPr lang="hr-HR" sz="2000" b="1" dirty="0" smtClean="0">
                <a:solidFill>
                  <a:srgbClr val="FF00FF"/>
                </a:solidFill>
              </a:rPr>
              <a:t>VARŽDIN</a:t>
            </a:r>
            <a:endParaRPr lang="hr-HR" sz="2000" b="1" dirty="0">
              <a:solidFill>
                <a:srgbClr val="FF00FF"/>
              </a:solidFill>
            </a:endParaRPr>
          </a:p>
          <a:p>
            <a:endParaRPr lang="hr-HR" sz="2000" b="1" dirty="0" smtClean="0"/>
          </a:p>
          <a:p>
            <a:pPr lvl="4"/>
            <a:r>
              <a:rPr lang="hr-HR" sz="2000" b="1" u="sng" dirty="0" smtClean="0">
                <a:solidFill>
                  <a:srgbClr val="FF0000"/>
                </a:solidFill>
              </a:rPr>
              <a:t>KATEGORIJA OD 36 DO 50 GODINA</a:t>
            </a:r>
          </a:p>
          <a:p>
            <a:pPr lvl="4"/>
            <a:r>
              <a:rPr lang="hr-HR" sz="2000" b="1" dirty="0" smtClean="0">
                <a:solidFill>
                  <a:srgbClr val="FF0000"/>
                </a:solidFill>
              </a:rPr>
              <a:t>1. HELENA BULLE – </a:t>
            </a:r>
            <a:r>
              <a:rPr lang="hr-HR" sz="2000" b="1" dirty="0">
                <a:solidFill>
                  <a:srgbClr val="FF0000"/>
                </a:solidFill>
              </a:rPr>
              <a:t>POMORSKI </a:t>
            </a:r>
            <a:r>
              <a:rPr lang="hr-HR" sz="2000" b="1" dirty="0" smtClean="0">
                <a:solidFill>
                  <a:srgbClr val="FF0000"/>
                </a:solidFill>
              </a:rPr>
              <a:t>FAKULTET </a:t>
            </a:r>
            <a:r>
              <a:rPr lang="hr-HR" sz="2000" b="1" dirty="0">
                <a:solidFill>
                  <a:srgbClr val="FF0000"/>
                </a:solidFill>
              </a:rPr>
              <a:t>SPLIT </a:t>
            </a:r>
            <a:endParaRPr lang="hr-HR" sz="2000" b="1" dirty="0" smtClean="0">
              <a:solidFill>
                <a:srgbClr val="FF0000"/>
              </a:solidFill>
            </a:endParaRPr>
          </a:p>
          <a:p>
            <a:pPr lvl="4"/>
            <a:r>
              <a:rPr lang="hr-HR" sz="2000" b="1" dirty="0" smtClean="0">
                <a:solidFill>
                  <a:srgbClr val="FF0000"/>
                </a:solidFill>
              </a:rPr>
              <a:t>2. KRISTINA ŠIMUNOVIĆ – </a:t>
            </a:r>
            <a:r>
              <a:rPr lang="hr-HR" sz="2000" b="1" dirty="0" smtClean="0">
                <a:solidFill>
                  <a:srgbClr val="FF0000"/>
                </a:solidFill>
              </a:rPr>
              <a:t>REKTORAT SVEUČILIŠTA </a:t>
            </a:r>
            <a:r>
              <a:rPr lang="hr-HR" sz="2000" b="1" dirty="0" smtClean="0">
                <a:solidFill>
                  <a:srgbClr val="FF0000"/>
                </a:solidFill>
              </a:rPr>
              <a:t>ZAGREB </a:t>
            </a:r>
          </a:p>
          <a:p>
            <a:pPr lvl="4"/>
            <a:r>
              <a:rPr lang="hr-HR" sz="2000" b="1" dirty="0" smtClean="0">
                <a:solidFill>
                  <a:srgbClr val="FF0000"/>
                </a:solidFill>
              </a:rPr>
              <a:t>3. DARIA JOVIČIĆ – </a:t>
            </a:r>
            <a:r>
              <a:rPr lang="hr-HR" sz="2000" b="1" dirty="0" smtClean="0">
                <a:solidFill>
                  <a:srgbClr val="FF0000"/>
                </a:solidFill>
              </a:rPr>
              <a:t>POLJOPRIVREDNI </a:t>
            </a:r>
            <a:r>
              <a:rPr lang="hr-HR" sz="2000" b="1" dirty="0" smtClean="0">
                <a:solidFill>
                  <a:srgbClr val="FF0000"/>
                </a:solidFill>
              </a:rPr>
              <a:t>FAKULTET </a:t>
            </a:r>
            <a:r>
              <a:rPr lang="hr-HR" sz="2000" b="1" dirty="0" smtClean="0">
                <a:solidFill>
                  <a:srgbClr val="FF0000"/>
                </a:solidFill>
              </a:rPr>
              <a:t>OSIJEK</a:t>
            </a:r>
          </a:p>
          <a:p>
            <a:pPr lvl="4"/>
            <a:endParaRPr lang="hr-HR" sz="2000" b="1" u="sng" dirty="0" smtClean="0">
              <a:solidFill>
                <a:srgbClr val="7030A0"/>
              </a:solidFill>
            </a:endParaRPr>
          </a:p>
          <a:p>
            <a:pPr lvl="4"/>
            <a:r>
              <a:rPr lang="hr-HR" sz="2000" b="1" u="sng" dirty="0" smtClean="0">
                <a:solidFill>
                  <a:srgbClr val="7030A0"/>
                </a:solidFill>
              </a:rPr>
              <a:t>KATEGORIJA </a:t>
            </a:r>
            <a:r>
              <a:rPr lang="hr-HR" sz="2000" b="1" u="sng" dirty="0">
                <a:solidFill>
                  <a:srgbClr val="7030A0"/>
                </a:solidFill>
              </a:rPr>
              <a:t>OD 51 GODINE I </a:t>
            </a:r>
            <a:r>
              <a:rPr lang="hr-HR" sz="2000" b="1" u="sng" dirty="0" smtClean="0">
                <a:solidFill>
                  <a:srgbClr val="7030A0"/>
                </a:solidFill>
              </a:rPr>
              <a:t>VIŠE</a:t>
            </a:r>
          </a:p>
          <a:p>
            <a:pPr lvl="4"/>
            <a:r>
              <a:rPr lang="hr-HR" sz="2000" b="1" dirty="0" smtClean="0">
                <a:solidFill>
                  <a:srgbClr val="7030A0"/>
                </a:solidFill>
              </a:rPr>
              <a:t>1. BARICA </a:t>
            </a:r>
            <a:r>
              <a:rPr lang="hr-HR" sz="2000" b="1" dirty="0" smtClean="0">
                <a:solidFill>
                  <a:srgbClr val="7030A0"/>
                </a:solidFill>
              </a:rPr>
              <a:t>JURKOVIĆ </a:t>
            </a:r>
            <a:r>
              <a:rPr lang="hr-HR" sz="2000" b="1" dirty="0">
                <a:solidFill>
                  <a:srgbClr val="7030A0"/>
                </a:solidFill>
              </a:rPr>
              <a:t>– </a:t>
            </a:r>
            <a:r>
              <a:rPr lang="hr-HR" sz="2000" b="1" dirty="0" smtClean="0">
                <a:solidFill>
                  <a:srgbClr val="7030A0"/>
                </a:solidFill>
              </a:rPr>
              <a:t>VELEUČILIŠTE U KARLOVCU</a:t>
            </a:r>
            <a:endParaRPr lang="hr-HR" sz="2000" b="1" dirty="0">
              <a:solidFill>
                <a:srgbClr val="7030A0"/>
              </a:solidFill>
            </a:endParaRPr>
          </a:p>
          <a:p>
            <a:pPr lvl="4"/>
            <a:r>
              <a:rPr lang="hr-HR" sz="2000" b="1" dirty="0" smtClean="0">
                <a:solidFill>
                  <a:srgbClr val="7030A0"/>
                </a:solidFill>
              </a:rPr>
              <a:t>2. MIRJANA </a:t>
            </a:r>
            <a:r>
              <a:rPr lang="hr-HR" sz="2000" b="1" dirty="0" smtClean="0">
                <a:solidFill>
                  <a:srgbClr val="7030A0"/>
                </a:solidFill>
              </a:rPr>
              <a:t>DRENOVAČKI – REKTORAT </a:t>
            </a:r>
            <a:r>
              <a:rPr lang="hr-HR" sz="2000" b="1" dirty="0" smtClean="0">
                <a:solidFill>
                  <a:srgbClr val="7030A0"/>
                </a:solidFill>
              </a:rPr>
              <a:t>SVEUČILIŠTA ZAGREB</a:t>
            </a:r>
            <a:endParaRPr lang="hr-HR" sz="2000" b="1" dirty="0">
              <a:solidFill>
                <a:srgbClr val="7030A0"/>
              </a:solidFill>
            </a:endParaRPr>
          </a:p>
          <a:p>
            <a:pPr lvl="0"/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349327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Cross </a:t>
            </a:r>
            <a:r>
              <a:rPr lang="hr-HR" dirty="0" smtClean="0"/>
              <a:t>(Ukupni pobjednici)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431540" y="3212976"/>
            <a:ext cx="82809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HELENA BULE – POMORSKI</a:t>
            </a:r>
            <a:r>
              <a:rPr lang="hr-HR" sz="2800" b="1" dirty="0">
                <a:solidFill>
                  <a:srgbClr val="FF0000"/>
                </a:solidFill>
              </a:rPr>
              <a:t> </a:t>
            </a:r>
            <a:r>
              <a:rPr lang="hr-HR" sz="2800" b="1" dirty="0" smtClean="0">
                <a:solidFill>
                  <a:srgbClr val="FF0000"/>
                </a:solidFill>
              </a:rPr>
              <a:t>FAKULTET </a:t>
            </a:r>
            <a:r>
              <a:rPr lang="en-US" sz="2800" b="1" dirty="0" smtClean="0">
                <a:solidFill>
                  <a:srgbClr val="FF0000"/>
                </a:solidFill>
              </a:rPr>
              <a:t>SPLIT</a:t>
            </a:r>
            <a:endParaRPr lang="hr-HR" sz="28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hr-HR" sz="2800" b="1" dirty="0" smtClean="0">
                <a:solidFill>
                  <a:srgbClr val="0070C0"/>
                </a:solidFill>
              </a:rPr>
              <a:t>LUKA MUDRONJA – </a:t>
            </a:r>
            <a:r>
              <a:rPr lang="en-US" sz="2800" b="1" dirty="0">
                <a:solidFill>
                  <a:srgbClr val="0070C0"/>
                </a:solidFill>
              </a:rPr>
              <a:t>POMORSKI</a:t>
            </a:r>
            <a:r>
              <a:rPr lang="hr-HR" sz="2800" b="1" dirty="0">
                <a:solidFill>
                  <a:srgbClr val="0070C0"/>
                </a:solidFill>
              </a:rPr>
              <a:t> </a:t>
            </a:r>
            <a:r>
              <a:rPr lang="hr-HR" sz="2800" b="1" dirty="0" smtClean="0">
                <a:solidFill>
                  <a:srgbClr val="0070C0"/>
                </a:solidFill>
              </a:rPr>
              <a:t>FAKULTET </a:t>
            </a:r>
            <a:r>
              <a:rPr lang="en-US" sz="2800" b="1" dirty="0">
                <a:solidFill>
                  <a:srgbClr val="0070C0"/>
                </a:solidFill>
              </a:rPr>
              <a:t>SPLIT</a:t>
            </a:r>
            <a:endParaRPr lang="hr-HR" sz="2800" b="1" dirty="0">
              <a:solidFill>
                <a:srgbClr val="0070C0"/>
              </a:solidFill>
            </a:endParaRPr>
          </a:p>
          <a:p>
            <a:endParaRPr lang="hr-HR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13170"/>
            <a:ext cx="2016224" cy="125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78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Košarka (žene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6" name="Pravokutnik 5"/>
          <p:cNvSpPr/>
          <p:nvPr/>
        </p:nvSpPr>
        <p:spPr>
          <a:xfrm>
            <a:off x="755576" y="2924944"/>
            <a:ext cx="794153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lnSpc>
                <a:spcPct val="150000"/>
              </a:lnSpc>
              <a:buAutoNum type="arabicPeriod"/>
            </a:pPr>
            <a:r>
              <a:rPr lang="hr-HR" sz="2800" b="1" dirty="0" smtClean="0"/>
              <a:t>FILOZOFSKI </a:t>
            </a:r>
            <a:r>
              <a:rPr lang="hr-HR" sz="2800" b="1" dirty="0"/>
              <a:t>FAKULTET </a:t>
            </a:r>
            <a:r>
              <a:rPr lang="hr-HR" sz="2800" b="1" dirty="0" smtClean="0"/>
              <a:t>OSIJEK </a:t>
            </a:r>
          </a:p>
          <a:p>
            <a:pPr marL="514350" lvl="0" indent="-514350">
              <a:lnSpc>
                <a:spcPct val="150000"/>
              </a:lnSpc>
              <a:buAutoNum type="arabicPeriod"/>
            </a:pPr>
            <a:r>
              <a:rPr lang="hr-HR" sz="2800" b="1" dirty="0" smtClean="0"/>
              <a:t>POLJOPRIVREDNI </a:t>
            </a:r>
            <a:r>
              <a:rPr lang="hr-HR" sz="2800" b="1" dirty="0"/>
              <a:t>FAKULTET OSIJEK   </a:t>
            </a:r>
          </a:p>
          <a:p>
            <a:pPr>
              <a:lnSpc>
                <a:spcPct val="150000"/>
              </a:lnSpc>
            </a:pPr>
            <a:r>
              <a:rPr lang="hr-HR" sz="2800" b="1" dirty="0" smtClean="0"/>
              <a:t>3.    SVEUČILIŠTE ZADAR</a:t>
            </a:r>
            <a:endParaRPr lang="hr-HR" sz="2800" b="1" dirty="0"/>
          </a:p>
          <a:p>
            <a:pPr lvl="0"/>
            <a:endParaRPr lang="hr-HR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76672"/>
            <a:ext cx="1676835" cy="182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0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ni oblik">
  <a:themeElements>
    <a:clrScheme name="Valni oblik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lni oblik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lni oblik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2323</TotalTime>
  <Words>1009</Words>
  <Application>Microsoft Office PowerPoint</Application>
  <PresentationFormat>On-screen Show (4:3)</PresentationFormat>
  <Paragraphs>247</Paragraphs>
  <Slides>35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BankGothic Md BT</vt:lpstr>
      <vt:lpstr>Calibri</vt:lpstr>
      <vt:lpstr>Candara</vt:lpstr>
      <vt:lpstr>Copperplate Gothic Bold</vt:lpstr>
      <vt:lpstr>Symbol</vt:lpstr>
      <vt:lpstr>Wingdings</vt:lpstr>
      <vt:lpstr>Valni oblik</vt:lpstr>
      <vt:lpstr>NEZAVISNI SINIDKAT  ZNANOSTI I VISOKOG OBRAZOVANJA</vt:lpstr>
      <vt:lpstr>STRELJAŠTVO</vt:lpstr>
      <vt:lpstr>BOĆANJE </vt:lpstr>
      <vt:lpstr>BELA</vt:lpstr>
      <vt:lpstr>+BRIŠKULA &amp; TREŠETA</vt:lpstr>
      <vt:lpstr>Cross (Muški)</vt:lpstr>
      <vt:lpstr>Cross (žene)</vt:lpstr>
      <vt:lpstr>Cross (Ukupni pobjednici)</vt:lpstr>
      <vt:lpstr>Košarka (žene)</vt:lpstr>
      <vt:lpstr>Košarka (muški)</vt:lpstr>
      <vt:lpstr>Kuglanje (žene)</vt:lpstr>
      <vt:lpstr>Kuglanje (muški)</vt:lpstr>
      <vt:lpstr>Nogomet (žene)</vt:lpstr>
      <vt:lpstr>Nogomet (muški)</vt:lpstr>
      <vt:lpstr>Odbojka na pijesku</vt:lpstr>
      <vt:lpstr>Potezanje konopa (žene)</vt:lpstr>
      <vt:lpstr>Potezanje konopa (muški)</vt:lpstr>
      <vt:lpstr>+Potezanje konopa (mješovito)</vt:lpstr>
      <vt:lpstr>Plivanje (žene)</vt:lpstr>
      <vt:lpstr>Plivanje (muški)</vt:lpstr>
      <vt:lpstr>STAND UP PADDLE  (žene) (Veslanje na dasci)</vt:lpstr>
      <vt:lpstr>STAND UP PADDLE  (muški) (Veslanje na dasci)</vt:lpstr>
      <vt:lpstr>Pikado (muški)</vt:lpstr>
      <vt:lpstr>Pikado (žene)</vt:lpstr>
      <vt:lpstr>Stolni tenis (mješovito)</vt:lpstr>
      <vt:lpstr>Stolni tenis (žene)    </vt:lpstr>
      <vt:lpstr>Stolni tenis (muški)</vt:lpstr>
      <vt:lpstr>Tenis (žene)</vt:lpstr>
      <vt:lpstr>Tenis (muški)</vt:lpstr>
      <vt:lpstr>Šah (pojedinačno) </vt:lpstr>
      <vt:lpstr>Šah (ekipno) </vt:lpstr>
      <vt:lpstr>PowerPoint Presentation</vt:lpstr>
      <vt:lpstr>GLAVNI SPONZOR </vt:lpstr>
      <vt:lpstr>OSTALI SPONZORI</vt:lpstr>
      <vt:lpstr>       KRAJ…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Tajnistvo</dc:creator>
  <cp:lastModifiedBy>Romana Mihelić</cp:lastModifiedBy>
  <cp:revision>156</cp:revision>
  <cp:lastPrinted>2017-06-10T17:20:27Z</cp:lastPrinted>
  <dcterms:created xsi:type="dcterms:W3CDTF">2011-06-11T12:21:29Z</dcterms:created>
  <dcterms:modified xsi:type="dcterms:W3CDTF">2017-06-14T06:15:51Z</dcterms:modified>
</cp:coreProperties>
</file>