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7"/>
  </p:notesMasterIdLst>
  <p:sldIdLst>
    <p:sldId id="256" r:id="rId2"/>
    <p:sldId id="258" r:id="rId3"/>
    <p:sldId id="310" r:id="rId4"/>
    <p:sldId id="311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5" r:id="rId18"/>
    <p:sldId id="308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8" r:id="rId29"/>
    <p:sldId id="291" r:id="rId30"/>
    <p:sldId id="292" r:id="rId31"/>
    <p:sldId id="293" r:id="rId32"/>
    <p:sldId id="294" r:id="rId33"/>
    <p:sldId id="295" r:id="rId34"/>
    <p:sldId id="297" r:id="rId35"/>
    <p:sldId id="298" r:id="rId36"/>
    <p:sldId id="299" r:id="rId37"/>
    <p:sldId id="300" r:id="rId38"/>
    <p:sldId id="301" r:id="rId39"/>
    <p:sldId id="302" r:id="rId40"/>
    <p:sldId id="303" r:id="rId41"/>
    <p:sldId id="304" r:id="rId42"/>
    <p:sldId id="305" r:id="rId43"/>
    <p:sldId id="306" r:id="rId44"/>
    <p:sldId id="276" r:id="rId45"/>
    <p:sldId id="259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51C4AE-1171-42EE-98F6-6CAA2AF2D75A}" type="datetimeFigureOut">
              <a:rPr lang="en-GB" smtClean="0"/>
              <a:t>05/12/2014</a:t>
            </a:fld>
            <a:endParaRPr lang="en-GB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GB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DD09BF-5BF2-4EFD-A669-9A1EC0EF7D07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2DDAB2-CE98-4DA0-8AC4-765F5A62477B}" type="slidenum">
              <a:rPr lang="hr-H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hr-HR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avokutnik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Zaobljeni pravokutnik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28" name="Rezervirano mjesto datum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CFE14-1D80-4D77-BDB1-1C3194BE67AA}" type="datetimeFigureOut">
              <a:rPr lang="en-GB" smtClean="0"/>
              <a:t>05/12/2014</a:t>
            </a:fld>
            <a:endParaRPr lang="en-GB"/>
          </a:p>
        </p:txBody>
      </p:sp>
      <p:sp>
        <p:nvSpPr>
          <p:cNvPr id="17" name="Rezervirano mjesto podnožj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9" name="Rezervirano mjesto broja slajda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4BAF2BB1-799C-4D5B-93E0-145A6ECA822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Pravokutnik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avokutnik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avokutnik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CFE14-1D80-4D77-BDB1-1C3194BE67AA}" type="datetimeFigureOut">
              <a:rPr lang="en-GB" smtClean="0"/>
              <a:t>05/12/2014</a:t>
            </a:fld>
            <a:endParaRPr lang="en-GB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F2BB1-799C-4D5B-93E0-145A6ECA822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CFE14-1D80-4D77-BDB1-1C3194BE67AA}" type="datetimeFigureOut">
              <a:rPr lang="en-GB" smtClean="0"/>
              <a:t>05/12/2014</a:t>
            </a:fld>
            <a:endParaRPr lang="en-GB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F2BB1-799C-4D5B-93E0-145A6ECA822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CFE14-1D80-4D77-BDB1-1C3194BE67AA}" type="datetimeFigureOut">
              <a:rPr lang="en-GB" smtClean="0"/>
              <a:t>05/12/2014</a:t>
            </a:fld>
            <a:endParaRPr lang="en-GB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F2BB1-799C-4D5B-93E0-145A6ECA822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zervirano mjesto sadržaja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kutnik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Zaobljeni pravokutnik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CFE14-1D80-4D77-BDB1-1C3194BE67AA}" type="datetimeFigureOut">
              <a:rPr lang="en-GB" smtClean="0"/>
              <a:t>05/12/2014</a:t>
            </a:fld>
            <a:endParaRPr lang="en-GB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GB"/>
          </a:p>
        </p:txBody>
      </p:sp>
      <p:sp>
        <p:nvSpPr>
          <p:cNvPr id="7" name="Pravokutnik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avokutnik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avokutnik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BAF2BB1-799C-4D5B-93E0-145A6ECA822A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CFE14-1D80-4D77-BDB1-1C3194BE67AA}" type="datetimeFigureOut">
              <a:rPr lang="en-GB" smtClean="0"/>
              <a:t>05/12/2014</a:t>
            </a:fld>
            <a:endParaRPr lang="en-GB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F2BB1-799C-4D5B-93E0-145A6ECA822A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zervirano mjesto sadržaja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1" name="Rezervirano mjesto sadržaja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CFE14-1D80-4D77-BDB1-1C3194BE67AA}" type="datetimeFigureOut">
              <a:rPr lang="en-GB" smtClean="0"/>
              <a:t>05/12/2014</a:t>
            </a:fld>
            <a:endParaRPr lang="en-GB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F2BB1-799C-4D5B-93E0-145A6ECA822A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Rezervirano mjesto sadržaja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3" name="Rezervirano mjesto sadržaja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CFE14-1D80-4D77-BDB1-1C3194BE67AA}" type="datetimeFigureOut">
              <a:rPr lang="en-GB" smtClean="0"/>
              <a:t>05/12/2014</a:t>
            </a:fld>
            <a:endParaRPr lang="en-GB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F2BB1-799C-4D5B-93E0-145A6ECA822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CFE14-1D80-4D77-BDB1-1C3194BE67AA}" type="datetimeFigureOut">
              <a:rPr lang="en-GB" smtClean="0"/>
              <a:t>05/12/2014</a:t>
            </a:fld>
            <a:endParaRPr lang="en-GB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F2BB1-799C-4D5B-93E0-145A6ECA822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Zaobljeni pravokutnik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CFE14-1D80-4D77-BDB1-1C3194BE67AA}" type="datetimeFigureOut">
              <a:rPr lang="en-GB" smtClean="0"/>
              <a:t>05/12/2014</a:t>
            </a:fld>
            <a:endParaRPr lang="en-GB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F2BB1-799C-4D5B-93E0-145A6ECA822A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Rezervirano mjesto sadržaja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CFE14-1D80-4D77-BDB1-1C3194BE67AA}" type="datetimeFigureOut">
              <a:rPr lang="en-GB" smtClean="0"/>
              <a:t>05/12/2014</a:t>
            </a:fld>
            <a:endParaRPr lang="en-GB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GB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BAF2BB1-799C-4D5B-93E0-145A6ECA822A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Pravokutnik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utnik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ravokutnik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r-HR" smtClean="0"/>
              <a:t>Pritisnite ikonu za dodavanje slike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utnik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Zaobljeni pravokutnik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zervirano mjesto naslova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3" name="Rezervirano mjesto teksta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5DCFE14-1D80-4D77-BDB1-1C3194BE67AA}" type="datetimeFigureOut">
              <a:rPr lang="en-GB" smtClean="0"/>
              <a:t>05/12/2014</a:t>
            </a:fld>
            <a:endParaRPr lang="en-GB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23" name="Rezervirano mjesto broja slajda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BAF2BB1-799C-4D5B-93E0-145A6ECA822A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47664" y="4365104"/>
            <a:ext cx="6400800" cy="1752600"/>
          </a:xfrm>
        </p:spPr>
        <p:txBody>
          <a:bodyPr/>
          <a:lstStyle/>
          <a:p>
            <a:r>
              <a:rPr lang="hr-HR" dirty="0" smtClean="0"/>
              <a:t>Prof.dr.sc Ivan </a:t>
            </a:r>
            <a:r>
              <a:rPr lang="hr-HR" dirty="0" err="1" smtClean="0"/>
              <a:t>Lovrinović</a:t>
            </a:r>
            <a:endParaRPr lang="hr-HR" dirty="0" smtClean="0"/>
          </a:p>
          <a:p>
            <a:r>
              <a:rPr lang="hr-HR" dirty="0" smtClean="0"/>
              <a:t>Udruga “PROMIJENIMO HRVATSKU”</a:t>
            </a:r>
            <a:endParaRPr lang="en-GB" dirty="0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Jesu li deficit i javni dug okovi hrvatske ekonomije i društva?</a:t>
            </a:r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>
                <a:solidFill>
                  <a:schemeClr val="accent1">
                    <a:satMod val="150000"/>
                  </a:schemeClr>
                </a:solidFill>
              </a:rPr>
              <a:t>Stranačko porijeklo javnog i vanjskog duga HR  (1995-2014)</a:t>
            </a:r>
            <a:endParaRPr lang="en-GB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 rtlCol="0">
            <a:normAutofit lnSpcReduction="10000"/>
          </a:bodyPr>
          <a:lstStyle/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GB" dirty="0" smtClean="0"/>
              <a:t>HDZ-</a:t>
            </a:r>
            <a:r>
              <a:rPr lang="en-GB" dirty="0" err="1" smtClean="0"/>
              <a:t>ove</a:t>
            </a:r>
            <a:r>
              <a:rPr lang="en-GB" dirty="0" smtClean="0"/>
              <a:t> </a:t>
            </a:r>
            <a:r>
              <a:rPr lang="en-GB" dirty="0" err="1" smtClean="0"/>
              <a:t>vlade</a:t>
            </a:r>
            <a:r>
              <a:rPr lang="en-GB" dirty="0" smtClean="0"/>
              <a:t> (</a:t>
            </a:r>
            <a:r>
              <a:rPr lang="en-GB" dirty="0" err="1" smtClean="0"/>
              <a:t>Mateša,Sanader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Kosor</a:t>
            </a:r>
            <a:r>
              <a:rPr lang="en-GB" dirty="0" smtClean="0"/>
              <a:t>) </a:t>
            </a:r>
            <a:r>
              <a:rPr lang="en-GB" dirty="0" err="1" smtClean="0"/>
              <a:t>povećali</a:t>
            </a:r>
            <a:r>
              <a:rPr lang="en-GB" dirty="0" smtClean="0"/>
              <a:t>  u </a:t>
            </a:r>
            <a:r>
              <a:rPr lang="hr-HR" dirty="0" smtClean="0"/>
              <a:t>12</a:t>
            </a:r>
            <a:r>
              <a:rPr lang="en-GB" dirty="0" smtClean="0"/>
              <a:t> </a:t>
            </a:r>
            <a:r>
              <a:rPr lang="en-GB" dirty="0" err="1" smtClean="0"/>
              <a:t>godina</a:t>
            </a:r>
            <a:r>
              <a:rPr lang="en-GB" dirty="0" smtClean="0"/>
              <a:t> </a:t>
            </a:r>
            <a:r>
              <a:rPr lang="en-GB" dirty="0" err="1" smtClean="0"/>
              <a:t>javni</a:t>
            </a:r>
            <a:r>
              <a:rPr lang="en-GB" dirty="0" smtClean="0"/>
              <a:t> dug </a:t>
            </a:r>
            <a:r>
              <a:rPr lang="en-GB" dirty="0" err="1" smtClean="0"/>
              <a:t>za</a:t>
            </a:r>
            <a:r>
              <a:rPr lang="en-GB" dirty="0" smtClean="0"/>
              <a:t> </a:t>
            </a:r>
            <a:r>
              <a:rPr lang="hr-HR" dirty="0" smtClean="0"/>
              <a:t>135</a:t>
            </a:r>
            <a:r>
              <a:rPr lang="en-GB" dirty="0" smtClean="0"/>
              <a:t> </a:t>
            </a:r>
            <a:r>
              <a:rPr lang="en-GB" dirty="0" err="1" smtClean="0"/>
              <a:t>milijardi</a:t>
            </a:r>
            <a:r>
              <a:rPr lang="en-GB" dirty="0" smtClean="0"/>
              <a:t> </a:t>
            </a:r>
            <a:r>
              <a:rPr lang="en-GB" dirty="0" err="1" smtClean="0"/>
              <a:t>kuna</a:t>
            </a:r>
            <a:r>
              <a:rPr lang="hr-HR" dirty="0" smtClean="0"/>
              <a:t>.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hr-HR" dirty="0" smtClean="0"/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GB" dirty="0" smtClean="0"/>
              <a:t> SDP-</a:t>
            </a:r>
            <a:r>
              <a:rPr lang="en-GB" dirty="0" err="1" smtClean="0"/>
              <a:t>ove</a:t>
            </a:r>
            <a:r>
              <a:rPr lang="en-GB" dirty="0" smtClean="0"/>
              <a:t> </a:t>
            </a:r>
            <a:r>
              <a:rPr lang="en-GB" dirty="0" err="1" smtClean="0"/>
              <a:t>vlade</a:t>
            </a:r>
            <a:r>
              <a:rPr lang="en-GB" dirty="0" smtClean="0"/>
              <a:t> (</a:t>
            </a:r>
            <a:r>
              <a:rPr lang="en-GB" dirty="0" err="1" smtClean="0"/>
              <a:t>Račan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Milanović</a:t>
            </a:r>
            <a:r>
              <a:rPr lang="en-GB" dirty="0" smtClean="0"/>
              <a:t>) u </a:t>
            </a:r>
            <a:r>
              <a:rPr lang="hr-HR" dirty="0" smtClean="0"/>
              <a:t>skoro 7 godina</a:t>
            </a:r>
            <a:r>
              <a:rPr lang="en-GB" dirty="0" smtClean="0"/>
              <a:t> </a:t>
            </a:r>
            <a:r>
              <a:rPr lang="en-GB" dirty="0" err="1" smtClean="0"/>
              <a:t>za</a:t>
            </a:r>
            <a:r>
              <a:rPr lang="en-GB" dirty="0" smtClean="0"/>
              <a:t> </a:t>
            </a:r>
            <a:r>
              <a:rPr lang="hr-HR" dirty="0" smtClean="0"/>
              <a:t>94</a:t>
            </a:r>
            <a:r>
              <a:rPr lang="en-GB" dirty="0" smtClean="0"/>
              <a:t> </a:t>
            </a:r>
            <a:r>
              <a:rPr lang="en-GB" dirty="0" err="1" smtClean="0"/>
              <a:t>milijarde</a:t>
            </a:r>
            <a:r>
              <a:rPr lang="en-GB" dirty="0" smtClean="0"/>
              <a:t> </a:t>
            </a:r>
            <a:r>
              <a:rPr lang="en-GB" dirty="0" err="1" smtClean="0"/>
              <a:t>kuna</a:t>
            </a:r>
            <a:r>
              <a:rPr lang="en-GB" dirty="0" smtClean="0"/>
              <a:t>. </a:t>
            </a:r>
            <a:endParaRPr lang="hr-HR" dirty="0" smtClean="0"/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hr-HR" dirty="0" smtClean="0"/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hr-HR" dirty="0" smtClean="0"/>
              <a:t>HDZ je u svojih 12 godina zabilježio rast vanjskog duga od 40,7 </a:t>
            </a:r>
            <a:r>
              <a:rPr lang="hr-HR" dirty="0" err="1" smtClean="0"/>
              <a:t>mlrd</a:t>
            </a:r>
            <a:r>
              <a:rPr lang="hr-HR" dirty="0" smtClean="0"/>
              <a:t> $, a SDP u svojih soro 7 godina 19 </a:t>
            </a:r>
            <a:r>
              <a:rPr lang="hr-HR" dirty="0" err="1" smtClean="0"/>
              <a:t>mlrd</a:t>
            </a:r>
            <a:r>
              <a:rPr lang="hr-HR" dirty="0" smtClean="0"/>
              <a:t> $</a:t>
            </a:r>
            <a:r>
              <a:rPr lang="hr-HR" dirty="0" err="1" smtClean="0"/>
              <a:t>.u</a:t>
            </a:r>
            <a:r>
              <a:rPr lang="hr-HR" dirty="0" smtClean="0"/>
              <a:t> skoro 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hr-HR" dirty="0" smtClean="0"/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GB" dirty="0" err="1" smtClean="0"/>
              <a:t>Pri</a:t>
            </a:r>
            <a:r>
              <a:rPr lang="en-GB" dirty="0" smtClean="0"/>
              <a:t> tome </a:t>
            </a:r>
            <a:r>
              <a:rPr lang="en-GB" dirty="0" err="1" smtClean="0"/>
              <a:t>treba</a:t>
            </a:r>
            <a:r>
              <a:rPr lang="en-GB" dirty="0" smtClean="0"/>
              <a:t> </a:t>
            </a:r>
            <a:r>
              <a:rPr lang="en-GB" dirty="0" err="1" smtClean="0"/>
              <a:t>ipak</a:t>
            </a:r>
            <a:r>
              <a:rPr lang="en-GB" dirty="0" smtClean="0"/>
              <a:t> </a:t>
            </a:r>
            <a:r>
              <a:rPr lang="en-GB" dirty="0" err="1" smtClean="0"/>
              <a:t>naglasiti</a:t>
            </a:r>
            <a:r>
              <a:rPr lang="en-GB" dirty="0" smtClean="0"/>
              <a:t> </a:t>
            </a:r>
            <a:r>
              <a:rPr lang="en-GB" dirty="0" err="1" smtClean="0"/>
              <a:t>da</a:t>
            </a:r>
            <a:r>
              <a:rPr lang="en-GB" dirty="0" smtClean="0"/>
              <a:t> SDP </a:t>
            </a:r>
            <a:r>
              <a:rPr lang="en-GB" dirty="0" err="1" smtClean="0"/>
              <a:t>vjerojatno</a:t>
            </a:r>
            <a:r>
              <a:rPr lang="en-GB" dirty="0" smtClean="0"/>
              <a:t> </a:t>
            </a:r>
            <a:r>
              <a:rPr lang="en-GB" dirty="0" err="1" smtClean="0"/>
              <a:t>ima</a:t>
            </a:r>
            <a:r>
              <a:rPr lang="en-GB" dirty="0" smtClean="0"/>
              <a:t> </a:t>
            </a:r>
            <a:r>
              <a:rPr lang="en-GB" dirty="0" err="1" smtClean="0"/>
              <a:t>još</a:t>
            </a:r>
            <a:r>
              <a:rPr lang="en-GB" dirty="0" smtClean="0"/>
              <a:t> </a:t>
            </a:r>
            <a:r>
              <a:rPr lang="en-GB" dirty="0" err="1" smtClean="0"/>
              <a:t>godinu</a:t>
            </a:r>
            <a:r>
              <a:rPr lang="en-GB" dirty="0" smtClean="0"/>
              <a:t> </a:t>
            </a:r>
            <a:r>
              <a:rPr lang="en-GB" dirty="0" err="1" smtClean="0"/>
              <a:t>mandata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da</a:t>
            </a:r>
            <a:r>
              <a:rPr lang="en-GB" dirty="0" smtClean="0"/>
              <a:t> </a:t>
            </a:r>
            <a:r>
              <a:rPr lang="en-GB" dirty="0" err="1" smtClean="0"/>
              <a:t>stignu</a:t>
            </a:r>
            <a:r>
              <a:rPr lang="en-GB" dirty="0" smtClean="0"/>
              <a:t> </a:t>
            </a:r>
            <a:r>
              <a:rPr lang="en-GB" dirty="0" err="1" smtClean="0"/>
              <a:t>još</a:t>
            </a:r>
            <a:r>
              <a:rPr lang="en-GB" dirty="0" smtClean="0"/>
              <a:t> </a:t>
            </a:r>
            <a:r>
              <a:rPr lang="en-GB" dirty="0" err="1" smtClean="0"/>
              <a:t>stvoriti</a:t>
            </a:r>
            <a:r>
              <a:rPr lang="en-GB" dirty="0" smtClean="0"/>
              <a:t> </a:t>
            </a:r>
            <a:r>
              <a:rPr lang="en-GB" dirty="0" err="1" smtClean="0"/>
              <a:t>duga</a:t>
            </a:r>
            <a:r>
              <a:rPr lang="en-GB" dirty="0" smtClean="0"/>
              <a:t>. </a:t>
            </a:r>
            <a:endParaRPr lang="hr-HR" dirty="0" smtClean="0"/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hr-HR" dirty="0" smtClean="0"/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GB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>
                <a:solidFill>
                  <a:schemeClr val="accent1">
                    <a:satMod val="150000"/>
                  </a:schemeClr>
                </a:solidFill>
              </a:rPr>
              <a:t>Bruto potrebe za financiranjem javnog duga</a:t>
            </a:r>
            <a:endParaRPr lang="en-GB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19459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16013" y="2205038"/>
            <a:ext cx="6696075" cy="381635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hr-HR" sz="3600" dirty="0" smtClean="0"/>
              <a:t>Jesu li dugovi okov hrvatske ekonomije?</a:t>
            </a:r>
            <a:endParaRPr lang="hr-HR" sz="3600" dirty="0"/>
          </a:p>
        </p:txBody>
      </p:sp>
      <p:sp>
        <p:nvSpPr>
          <p:cNvPr id="2048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Privatni dugovi – veći problem.</a:t>
            </a:r>
          </a:p>
          <a:p>
            <a:r>
              <a:rPr lang="hr-HR" dirty="0" smtClean="0"/>
              <a:t>Javni dug- lijek i otrov?</a:t>
            </a:r>
          </a:p>
          <a:p>
            <a:r>
              <a:rPr lang="hr-HR" dirty="0" smtClean="0"/>
              <a:t>Upravljanje javnim dugom u nas – ne postoji.</a:t>
            </a:r>
          </a:p>
          <a:p>
            <a:r>
              <a:rPr lang="hr-HR" dirty="0" smtClean="0"/>
              <a:t>To je temelj.</a:t>
            </a:r>
          </a:p>
          <a:p>
            <a:r>
              <a:rPr lang="hr-HR" dirty="0" smtClean="0"/>
              <a:t>Zaduživanje je izvan demokratske kontrole.</a:t>
            </a:r>
          </a:p>
          <a:p>
            <a:r>
              <a:rPr lang="hr-HR" dirty="0" smtClean="0"/>
              <a:t>Uvesti restrikcije.</a:t>
            </a:r>
          </a:p>
          <a:p>
            <a:endParaRPr lang="hr-HR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r-HR" sz="2400" dirty="0" smtClean="0">
                <a:solidFill>
                  <a:schemeClr val="accent1">
                    <a:satMod val="150000"/>
                  </a:schemeClr>
                </a:solidFill>
              </a:rPr>
              <a:t>Distribucija kredita (kunski i devizni) po sektorima (u </a:t>
            </a:r>
            <a:r>
              <a:rPr lang="hr-HR" sz="2400" dirty="0" err="1" smtClean="0">
                <a:solidFill>
                  <a:schemeClr val="accent1">
                    <a:satMod val="150000"/>
                  </a:schemeClr>
                </a:solidFill>
              </a:rPr>
              <a:t>mlrd</a:t>
            </a:r>
            <a:r>
              <a:rPr lang="hr-HR" sz="2400" dirty="0" smtClean="0">
                <a:solidFill>
                  <a:schemeClr val="accent1">
                    <a:satMod val="150000"/>
                  </a:schemeClr>
                </a:solidFill>
              </a:rPr>
              <a:t>. HRK, kraj razdoblja)</a:t>
            </a:r>
            <a:br>
              <a:rPr lang="hr-HR" sz="2400" dirty="0" smtClean="0">
                <a:solidFill>
                  <a:schemeClr val="accent1">
                    <a:satMod val="150000"/>
                  </a:schemeClr>
                </a:solidFill>
              </a:rPr>
            </a:br>
            <a:endParaRPr lang="hr-HR" sz="2400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21508" name="Grafikon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2060575"/>
            <a:ext cx="626427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Rectangle 3"/>
          <p:cNvSpPr>
            <a:spLocks noChangeArrowheads="1"/>
          </p:cNvSpPr>
          <p:nvPr/>
        </p:nvSpPr>
        <p:spPr bwMode="auto">
          <a:xfrm>
            <a:off x="0" y="5084763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 wrap="none" anchor="ctr">
            <a:spAutoFit/>
          </a:bodyPr>
          <a:lstStyle/>
          <a:p>
            <a:pPr algn="ctr"/>
            <a:r>
              <a:rPr lang="hr-HR" sz="1100">
                <a:latin typeface="Calibri" pitchFamily="34" charset="0"/>
                <a:ea typeface="Calibri" pitchFamily="34" charset="0"/>
                <a:cs typeface="Times New Roman" pitchFamily="18" charset="0"/>
              </a:rPr>
              <a:t>Izvor: HNB</a:t>
            </a:r>
            <a:endParaRPr lang="hr-HR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r-HR" sz="2400" dirty="0" smtClean="0">
                <a:solidFill>
                  <a:schemeClr val="accent1">
                    <a:satMod val="150000"/>
                  </a:schemeClr>
                </a:solidFill>
              </a:rPr>
              <a:t>Ukupna imovina banaka i BDP (u </a:t>
            </a:r>
            <a:r>
              <a:rPr lang="hr-HR" sz="2400" dirty="0" err="1" smtClean="0">
                <a:solidFill>
                  <a:schemeClr val="accent1">
                    <a:satMod val="150000"/>
                  </a:schemeClr>
                </a:solidFill>
              </a:rPr>
              <a:t>mlrd</a:t>
            </a:r>
            <a:r>
              <a:rPr lang="hr-HR" sz="2400" dirty="0" smtClean="0">
                <a:solidFill>
                  <a:schemeClr val="accent1">
                    <a:satMod val="150000"/>
                  </a:schemeClr>
                </a:solidFill>
              </a:rPr>
              <a:t>. HRK i %, kraj razdoblja)</a:t>
            </a:r>
            <a:br>
              <a:rPr lang="hr-HR" sz="2400" dirty="0" smtClean="0">
                <a:solidFill>
                  <a:schemeClr val="accent1">
                    <a:satMod val="150000"/>
                  </a:schemeClr>
                </a:solidFill>
              </a:rPr>
            </a:br>
            <a:endParaRPr lang="hr-HR" sz="2400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22531" name="Grafikon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2060575"/>
            <a:ext cx="7632700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ravokutnik 3"/>
          <p:cNvSpPr/>
          <p:nvPr/>
        </p:nvSpPr>
        <p:spPr>
          <a:xfrm>
            <a:off x="2195513" y="4941888"/>
            <a:ext cx="4572000" cy="5762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hr-HR" sz="1050" dirty="0"/>
              <a:t>*Imovinu banaka od 2009.-2010.g. najveće povećala država uzimanjem kredita.</a:t>
            </a:r>
          </a:p>
          <a:p>
            <a:pPr>
              <a:defRPr/>
            </a:pPr>
            <a:r>
              <a:rPr lang="hr-HR" sz="1050" dirty="0"/>
              <a:t>Izvor: HNB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r-HR" sz="2400" dirty="0" smtClean="0">
                <a:solidFill>
                  <a:schemeClr val="accent1">
                    <a:satMod val="150000"/>
                  </a:schemeClr>
                </a:solidFill>
              </a:rPr>
              <a:t>Usporedba stope rasta BDP-a i udjela godišnjih državnih rashoda za kamate u BDP-u (u %)</a:t>
            </a:r>
            <a:br>
              <a:rPr lang="hr-HR" sz="2400" dirty="0" smtClean="0">
                <a:solidFill>
                  <a:schemeClr val="accent1">
                    <a:satMod val="150000"/>
                  </a:schemeClr>
                </a:solidFill>
              </a:rPr>
            </a:br>
            <a:endParaRPr lang="hr-HR" sz="2400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23555" name="Grafikon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2349500"/>
            <a:ext cx="7129463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Rectangle 3"/>
          <p:cNvSpPr>
            <a:spLocks noChangeArrowheads="1"/>
          </p:cNvSpPr>
          <p:nvPr/>
        </p:nvSpPr>
        <p:spPr bwMode="auto">
          <a:xfrm>
            <a:off x="4051300" y="5183188"/>
            <a:ext cx="10414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 wrap="none" anchor="ctr">
            <a:spAutoFit/>
          </a:bodyPr>
          <a:lstStyle/>
          <a:p>
            <a:pPr algn="ctr"/>
            <a:r>
              <a:rPr lang="hr-HR" sz="1100">
                <a:latin typeface="Calibri" pitchFamily="34" charset="0"/>
                <a:ea typeface="Calibri" pitchFamily="34" charset="0"/>
                <a:cs typeface="Times New Roman" pitchFamily="18" charset="0"/>
              </a:rPr>
              <a:t>Izvor: HNB, MF</a:t>
            </a:r>
            <a:endParaRPr lang="hr-HR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hr-HR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24579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188" y="2016125"/>
            <a:ext cx="7273925" cy="4143375"/>
          </a:xfr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>
                <a:solidFill>
                  <a:schemeClr val="accent1">
                    <a:satMod val="150000"/>
                  </a:schemeClr>
                </a:solidFill>
              </a:rPr>
              <a:t>Zašto jeftino kad može skupo…</a:t>
            </a:r>
            <a:endParaRPr lang="hr-HR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560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hr-HR" sz="2800" smtClean="0"/>
              <a:t>Kunski i devizni krediti banaka središnjoj državi i fondovima socijalne sigurnosti u RH od kraja 2009 do sredine 2014 su se povećali sa 21 na 36 mlrd kuna.</a:t>
            </a:r>
          </a:p>
          <a:p>
            <a:pPr eaLnBrk="1" hangingPunct="1"/>
            <a:endParaRPr lang="hr-HR" sz="2800" smtClean="0"/>
          </a:p>
          <a:p>
            <a:pPr eaLnBrk="1" hangingPunct="1"/>
            <a:r>
              <a:rPr lang="hr-HR" sz="2800" smtClean="0"/>
              <a:t>Lokalnoj državi s 1,8 na 4,4 mlrd kuna.</a:t>
            </a:r>
          </a:p>
          <a:p>
            <a:pPr eaLnBrk="1" hangingPunct="1"/>
            <a:endParaRPr lang="hr-HR" sz="2800" smtClean="0"/>
          </a:p>
          <a:p>
            <a:pPr eaLnBrk="1" hangingPunct="1"/>
            <a:r>
              <a:rPr lang="hr-HR" sz="2800" smtClean="0"/>
              <a:t>Kamate na dug države su s 5,2 u 2009. porasle na 9,9 mlrd kuna u 9/2014.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mtClean="0">
                <a:solidFill>
                  <a:schemeClr val="accent1">
                    <a:satMod val="150000"/>
                  </a:schemeClr>
                </a:solidFill>
              </a:rPr>
              <a:t>Načini smanjenja javnog duga</a:t>
            </a:r>
          </a:p>
        </p:txBody>
      </p:sp>
      <p:sp>
        <p:nvSpPr>
          <p:cNvPr id="13315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hr-HR" smtClean="0"/>
              <a:t>1. Poticanje rasta BDP-a i povećanje prihoda</a:t>
            </a:r>
          </a:p>
          <a:p>
            <a:pPr eaLnBrk="1" hangingPunct="1"/>
            <a:r>
              <a:rPr lang="hr-HR" smtClean="0"/>
              <a:t>2. Prodaja državne imovine</a:t>
            </a:r>
          </a:p>
          <a:p>
            <a:pPr eaLnBrk="1" hangingPunct="1"/>
            <a:r>
              <a:rPr lang="hr-HR" smtClean="0"/>
              <a:t>3.  Smanjenje rashoda proračuna</a:t>
            </a:r>
          </a:p>
          <a:p>
            <a:pPr eaLnBrk="1" hangingPunct="1"/>
            <a:r>
              <a:rPr lang="hr-HR" smtClean="0"/>
              <a:t>4.  Refinanciranje </a:t>
            </a:r>
          </a:p>
          <a:p>
            <a:pPr eaLnBrk="1" hangingPunct="1"/>
            <a:r>
              <a:rPr lang="hr-HR" smtClean="0"/>
              <a:t>5.  Monetizacija</a:t>
            </a:r>
          </a:p>
          <a:p>
            <a:pPr eaLnBrk="1" hangingPunct="1"/>
            <a:r>
              <a:rPr lang="hr-HR" smtClean="0"/>
              <a:t>6.  Inflacija</a:t>
            </a:r>
          </a:p>
          <a:p>
            <a:pPr eaLnBrk="1" hangingPunct="1"/>
            <a:r>
              <a:rPr lang="hr-HR" smtClean="0"/>
              <a:t>7.  Kombinacije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err="1" smtClean="0">
                <a:solidFill>
                  <a:schemeClr val="accent1">
                    <a:satMod val="150000"/>
                  </a:schemeClr>
                </a:solidFill>
              </a:rPr>
              <a:t>Monetizacija</a:t>
            </a:r>
            <a:r>
              <a:rPr lang="hr-HR" dirty="0" smtClean="0">
                <a:solidFill>
                  <a:schemeClr val="accent1">
                    <a:satMod val="150000"/>
                  </a:schemeClr>
                </a:solidFill>
              </a:rPr>
              <a:t> javnog duga</a:t>
            </a:r>
            <a:endParaRPr lang="hr-HR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 rtlCol="0">
            <a:normAutofit/>
          </a:bodyPr>
          <a:lstStyle/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hr-HR" dirty="0" smtClean="0"/>
              <a:t>Ako središnja banka za otkup državnog duga kreira novu količinu novca riječ je o </a:t>
            </a:r>
            <a:r>
              <a:rPr lang="hr-HR" dirty="0" err="1" smtClean="0"/>
              <a:t>monetizaciji</a:t>
            </a:r>
            <a:r>
              <a:rPr lang="hr-HR" dirty="0" smtClean="0"/>
              <a:t> javnog duga.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hr-HR" dirty="0" smtClean="0"/>
              <a:t>Moguće su i druge vrste </a:t>
            </a:r>
            <a:r>
              <a:rPr lang="hr-HR" dirty="0" err="1" smtClean="0"/>
              <a:t>monetizacije</a:t>
            </a:r>
            <a:r>
              <a:rPr lang="hr-HR" dirty="0" smtClean="0"/>
              <a:t>, ali je ova definicija izvorna i najvažnija.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hr-HR" dirty="0" err="1" smtClean="0"/>
              <a:t>Monetizacija</a:t>
            </a:r>
            <a:r>
              <a:rPr lang="hr-HR" dirty="0" smtClean="0"/>
              <a:t> dovodi u snažnu vezu monetarnu i fiskalnu politiku.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hr-HR" dirty="0" err="1" smtClean="0"/>
              <a:t>Monetizacija</a:t>
            </a:r>
            <a:r>
              <a:rPr lang="hr-HR" dirty="0" smtClean="0"/>
              <a:t> je nadomjestak za neučinkovito prikupljanje državnih prihoda, ili pretjerane rashode.</a:t>
            </a:r>
            <a:endParaRPr lang="hr-H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slov 1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>
                <a:solidFill>
                  <a:schemeClr val="accent1">
                    <a:satMod val="150000"/>
                  </a:schemeClr>
                </a:solidFill>
              </a:rPr>
              <a:t>Zbog čega raste javni dug?</a:t>
            </a:r>
          </a:p>
        </p:txBody>
      </p:sp>
      <p:sp>
        <p:nvSpPr>
          <p:cNvPr id="14339" name="Rezervirano mjesto sadržaja 2"/>
          <p:cNvSpPr>
            <a:spLocks noGrp="1"/>
          </p:cNvSpPr>
          <p:nvPr>
            <p:ph sz="quarter" idx="1"/>
          </p:nvPr>
        </p:nvSpPr>
        <p:spPr/>
        <p:txBody>
          <a:bodyPr rtlCol="0">
            <a:normAutofit fontScale="62500" lnSpcReduction="20000"/>
          </a:bodyPr>
          <a:lstStyle/>
          <a:p>
            <a:pPr marL="438912" indent="-32004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hr-HR" sz="4000" dirty="0" smtClean="0"/>
              <a:t>Ranije je bio u porastu zbog ratova, a danas …? </a:t>
            </a:r>
          </a:p>
          <a:p>
            <a:pPr marL="438912" indent="-32004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endParaRPr lang="hr-HR" sz="4000" dirty="0" smtClean="0"/>
          </a:p>
          <a:p>
            <a:pPr marL="438912" indent="-32004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hr-HR" sz="4000" dirty="0" smtClean="0"/>
              <a:t>Život iznad mogućnosti postao je politička ali i raširena osobna strategija od 80-tih do danas. </a:t>
            </a:r>
          </a:p>
          <a:p>
            <a:pPr marL="438912" indent="-32004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endParaRPr lang="hr-HR" sz="4000" dirty="0" smtClean="0"/>
          </a:p>
          <a:p>
            <a:pPr marL="438912" indent="-32004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hr-HR" sz="4000" dirty="0" smtClean="0"/>
              <a:t>On je postao i instrument spašavanja privatnog sektora (financijska kriza 2008- banke)</a:t>
            </a:r>
          </a:p>
          <a:p>
            <a:pPr marL="438912" indent="-32004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endParaRPr lang="hr-HR" sz="4000" dirty="0" smtClean="0"/>
          </a:p>
          <a:p>
            <a:pPr marL="438912" indent="-32004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hr-HR" sz="4000" dirty="0" smtClean="0"/>
              <a:t>Političke elite ne žele povećavati poreze niti smanjivati rashode u cilju smanjenja dugova.</a:t>
            </a:r>
          </a:p>
          <a:p>
            <a:pPr marL="438912" indent="-32004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endParaRPr lang="hr-HR" sz="4000" dirty="0" smtClean="0"/>
          </a:p>
          <a:p>
            <a:pPr marL="438912" indent="-32004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hr-HR" sz="4000" dirty="0" smtClean="0"/>
          </a:p>
          <a:p>
            <a:pPr marL="438912" indent="-32004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hr-HR" sz="4000" dirty="0" smtClean="0"/>
              <a:t>Najčešće se javni dug obnavlja, </a:t>
            </a:r>
            <a:r>
              <a:rPr lang="hr-HR" sz="4000" dirty="0" err="1" smtClean="0"/>
              <a:t>tj</a:t>
            </a:r>
            <a:r>
              <a:rPr lang="hr-HR" sz="4000" dirty="0" smtClean="0"/>
              <a:t>. banke </a:t>
            </a:r>
            <a:r>
              <a:rPr lang="hr-HR" sz="4000" dirty="0" err="1" smtClean="0"/>
              <a:t>revolving</a:t>
            </a:r>
            <a:r>
              <a:rPr lang="hr-HR" sz="4000" dirty="0" smtClean="0"/>
              <a:t> kreditima  spašavaju državu ako ne može otplatiti dugove i time grade svoju dominantnu poziciju.</a:t>
            </a:r>
          </a:p>
          <a:p>
            <a:pPr marL="438912" indent="-32004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hr-HR" sz="2700" dirty="0" smtClean="0"/>
          </a:p>
          <a:p>
            <a:pPr marL="438912" indent="-32004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700" dirty="0" smtClean="0"/>
              <a:t> </a:t>
            </a:r>
            <a:endParaRPr lang="hr-HR" sz="2700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err="1" smtClean="0">
                <a:solidFill>
                  <a:schemeClr val="accent1">
                    <a:satMod val="150000"/>
                  </a:schemeClr>
                </a:solidFill>
              </a:rPr>
              <a:t>Monetizacija</a:t>
            </a:r>
            <a:r>
              <a:rPr lang="hr-HR" dirty="0" smtClean="0">
                <a:solidFill>
                  <a:schemeClr val="accent1">
                    <a:satMod val="150000"/>
                  </a:schemeClr>
                </a:solidFill>
              </a:rPr>
              <a:t> javnog duga</a:t>
            </a:r>
            <a:endParaRPr lang="hr-HR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8675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hr-HR" smtClean="0"/>
              <a:t>Monetizacija može biti korisna i štetna.</a:t>
            </a:r>
          </a:p>
          <a:p>
            <a:pPr eaLnBrk="1" hangingPunct="1"/>
            <a:r>
              <a:rPr lang="hr-HR" smtClean="0"/>
              <a:t>Njena visina mora biti određena i prihvatljiva.</a:t>
            </a:r>
          </a:p>
          <a:p>
            <a:pPr eaLnBrk="1" hangingPunct="1"/>
            <a:r>
              <a:rPr lang="hr-HR" smtClean="0"/>
              <a:t>Dio duga našeg javnog sektora trebalo bi monetizirati. </a:t>
            </a:r>
          </a:p>
          <a:p>
            <a:pPr eaLnBrk="1" hangingPunct="1"/>
            <a:r>
              <a:rPr lang="hr-HR" smtClean="0"/>
              <a:t>Značajne uštede na kamatama.</a:t>
            </a:r>
          </a:p>
          <a:p>
            <a:pPr eaLnBrk="1" hangingPunct="1"/>
            <a:r>
              <a:rPr lang="hr-HR" smtClean="0"/>
              <a:t>Sadašnji Zakon o HNB-u to onemogućuje. Propisi ECB-a također.</a:t>
            </a:r>
          </a:p>
          <a:p>
            <a:pPr eaLnBrk="1" hangingPunct="1"/>
            <a:r>
              <a:rPr lang="hr-HR" smtClean="0"/>
              <a:t>Međutim, postoji rješenje!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3600" dirty="0" smtClean="0">
                <a:solidFill>
                  <a:schemeClr val="accent1">
                    <a:satMod val="150000"/>
                  </a:schemeClr>
                </a:solidFill>
              </a:rPr>
              <a:t>Je li veza HNB-a i MF-a </a:t>
            </a:r>
            <a:r>
              <a:rPr lang="hr-HR" sz="3600" dirty="0" err="1" smtClean="0">
                <a:solidFill>
                  <a:schemeClr val="accent1">
                    <a:satMod val="150000"/>
                  </a:schemeClr>
                </a:solidFill>
              </a:rPr>
              <a:t>incestuozna</a:t>
            </a:r>
            <a:r>
              <a:rPr lang="hr-HR" sz="3600" dirty="0" smtClean="0">
                <a:solidFill>
                  <a:schemeClr val="accent1">
                    <a:satMod val="150000"/>
                  </a:schemeClr>
                </a:solidFill>
              </a:rPr>
              <a:t>?</a:t>
            </a:r>
            <a:endParaRPr lang="hr-HR" sz="3600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9699" name="Rezervirano mjesto sadržaja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hr-HR" sz="2800" smtClean="0"/>
              <a:t>Od 1994-2001.g. državi je bilo dopušteno da se kod HNB-a zaduži do 5% visine tekućeg državnog proračuna.</a:t>
            </a:r>
          </a:p>
          <a:p>
            <a:pPr eaLnBrk="1" hangingPunct="1"/>
            <a:r>
              <a:rPr lang="hr-HR" sz="2800" smtClean="0"/>
              <a:t>Upravo su te godine stranci dovršili preuzimanje našeg bankarskog sustava (92%) – čudna koincidencija?</a:t>
            </a:r>
          </a:p>
          <a:p>
            <a:pPr eaLnBrk="1" hangingPunct="1"/>
            <a:endParaRPr lang="hr-HR" sz="2800" smtClean="0"/>
          </a:p>
          <a:p>
            <a:pPr eaLnBrk="1" hangingPunct="1"/>
            <a:r>
              <a:rPr lang="hr-HR" sz="2800" smtClean="0"/>
              <a:t>Nakon zabrane država se mora zaduživati isključivo kod banaka i emisijom vrijednosnica.</a:t>
            </a:r>
          </a:p>
          <a:p>
            <a:pPr eaLnBrk="1" hangingPunct="1"/>
            <a:r>
              <a:rPr lang="hr-HR" sz="2800" smtClean="0"/>
              <a:t>Troškovi zaduživanja dramatično su počeli rasti.</a:t>
            </a:r>
          </a:p>
          <a:p>
            <a:pPr eaLnBrk="1" hangingPunct="1"/>
            <a:endParaRPr lang="hr-HR" sz="280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err="1" smtClean="0">
                <a:solidFill>
                  <a:schemeClr val="accent1">
                    <a:satMod val="150000"/>
                  </a:schemeClr>
                </a:solidFill>
              </a:rPr>
              <a:t>Monetizacija</a:t>
            </a:r>
            <a:r>
              <a:rPr lang="hr-HR" dirty="0" smtClean="0">
                <a:solidFill>
                  <a:schemeClr val="accent1">
                    <a:satMod val="150000"/>
                  </a:schemeClr>
                </a:solidFill>
              </a:rPr>
              <a:t> javnog duga</a:t>
            </a:r>
            <a:endParaRPr lang="hr-HR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0723" name="Rezervirano mjesto sadržaja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hr-HR" smtClean="0"/>
              <a:t>Monetizacija je prihvatljiva jedino  u vrijeme recesije i deflacije.</a:t>
            </a:r>
          </a:p>
          <a:p>
            <a:pPr eaLnBrk="1" hangingPunct="1"/>
            <a:endParaRPr lang="hr-HR" smtClean="0"/>
          </a:p>
          <a:p>
            <a:pPr eaLnBrk="1" hangingPunct="1"/>
            <a:r>
              <a:rPr lang="hr-HR" smtClean="0"/>
              <a:t>Istraživanje na uzorku 10 zemalja od 1962-1983.g pokazala su da monetizacija duga nije dovela niti do značajnog povećanja ponude novca niti značajnije inflacije.</a:t>
            </a:r>
          </a:p>
          <a:p>
            <a:pPr eaLnBrk="1" hangingPunct="1"/>
            <a:endParaRPr lang="hr-HR" smtClean="0"/>
          </a:p>
          <a:p>
            <a:pPr eaLnBrk="1" hangingPunct="1"/>
            <a:r>
              <a:rPr lang="hr-HR" smtClean="0"/>
              <a:t>Je li od 2008. do danas prisutna monetizacija?</a:t>
            </a:r>
          </a:p>
          <a:p>
            <a:pPr eaLnBrk="1" hangingPunct="1"/>
            <a:endParaRPr lang="hr-HR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mtClean="0">
                <a:solidFill>
                  <a:schemeClr val="accent1">
                    <a:satMod val="150000"/>
                  </a:schemeClr>
                </a:solidFill>
              </a:rPr>
              <a:t>Stara i nova monetizacija duga</a:t>
            </a:r>
            <a:endParaRPr lang="en-GB" smtClean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 rtlCol="0">
            <a:normAutofit/>
          </a:bodyPr>
          <a:lstStyle/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hr-HR" dirty="0" smtClean="0"/>
              <a:t>Stara = klasična, dosadašnja.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hr-HR" dirty="0" smtClean="0"/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hr-HR" dirty="0" smtClean="0"/>
              <a:t>Nova – nema izravne kupnje državnog duga od strane SB već preko banaka na sekundarnom tržištu.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hr-HR" dirty="0" smtClean="0"/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hr-HR" dirty="0" smtClean="0"/>
              <a:t>Nova </a:t>
            </a:r>
            <a:r>
              <a:rPr lang="hr-HR" dirty="0" err="1" smtClean="0"/>
              <a:t>monetizacija</a:t>
            </a:r>
            <a:r>
              <a:rPr lang="hr-HR" dirty="0" smtClean="0"/>
              <a:t> uključuje i otkup imovine privatnog sektora!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hr-HR" dirty="0" smtClean="0"/>
              <a:t>U tu svrhu koriste se bilance središnjih banaka.</a:t>
            </a:r>
            <a:endParaRPr lang="en-GB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3600" dirty="0" err="1" smtClean="0">
                <a:solidFill>
                  <a:schemeClr val="accent1">
                    <a:satMod val="150000"/>
                  </a:schemeClr>
                </a:solidFill>
              </a:rPr>
              <a:t>Monetizacija</a:t>
            </a:r>
            <a:r>
              <a:rPr lang="hr-HR" sz="3600" dirty="0" smtClean="0">
                <a:solidFill>
                  <a:schemeClr val="accent1">
                    <a:satMod val="150000"/>
                  </a:schemeClr>
                </a:solidFill>
              </a:rPr>
              <a:t> u praksi ECB, FED-a i BoE</a:t>
            </a:r>
          </a:p>
        </p:txBody>
      </p:sp>
      <p:pic>
        <p:nvPicPr>
          <p:cNvPr id="32771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181225" y="1643062"/>
            <a:ext cx="5238750" cy="4181475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slov 1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>
                <a:solidFill>
                  <a:schemeClr val="accent1">
                    <a:satMod val="150000"/>
                  </a:schemeClr>
                </a:solidFill>
              </a:rPr>
              <a:t>Napuhane središnje banke</a:t>
            </a:r>
          </a:p>
        </p:txBody>
      </p:sp>
      <p:sp>
        <p:nvSpPr>
          <p:cNvPr id="33795" name="Rezervirano mjesto sadržaja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hr-HR" sz="2400" smtClean="0"/>
              <a:t>Bilanca FED-a je iznosila 22,3% nominalnog BDP-a SAD-a krajem 2013.g. i bila među  manjima. </a:t>
            </a:r>
          </a:p>
          <a:p>
            <a:pPr eaLnBrk="1" hangingPunct="1">
              <a:buFont typeface="Arial" pitchFamily="34" charset="0"/>
              <a:buNone/>
            </a:pPr>
            <a:r>
              <a:rPr lang="hr-HR" sz="2400" smtClean="0"/>
              <a:t> </a:t>
            </a:r>
          </a:p>
          <a:p>
            <a:pPr eaLnBrk="1" hangingPunct="1"/>
            <a:r>
              <a:rPr lang="hr-HR" sz="2400" smtClean="0"/>
              <a:t>Sadašnja veličina bilance FED-a je usporediva s još dva slučaja u zadnjih sto godina: krajem Velike Depresije bila je 23% i 1846.g. 20,2% zbog obnove.</a:t>
            </a:r>
          </a:p>
          <a:p>
            <a:pPr eaLnBrk="1" hangingPunct="1"/>
            <a:endParaRPr lang="hr-HR" sz="2400" smtClean="0"/>
          </a:p>
          <a:p>
            <a:pPr eaLnBrk="1" hangingPunct="1"/>
            <a:r>
              <a:rPr lang="hr-HR" sz="2400" smtClean="0"/>
              <a:t>Bank of Japan  ima bilancu koja dostiže 44,4% nominalnog BDP-a Japana – zbog duge recesije. </a:t>
            </a:r>
          </a:p>
          <a:p>
            <a:pPr eaLnBrk="1" hangingPunct="1"/>
            <a:endParaRPr lang="hr-HR" sz="2400" smtClean="0"/>
          </a:p>
          <a:p>
            <a:pPr eaLnBrk="1" hangingPunct="1"/>
            <a:r>
              <a:rPr lang="hr-HR" sz="2400" smtClean="0"/>
              <a:t>Švicarska  - 83% - zbog obrane tečaja franka od aprecijacije. </a:t>
            </a:r>
          </a:p>
          <a:p>
            <a:pPr eaLnBrk="1" hangingPunct="1"/>
            <a:endParaRPr lang="hr-HR" sz="2400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3600" dirty="0" smtClean="0">
                <a:solidFill>
                  <a:schemeClr val="accent1">
                    <a:satMod val="150000"/>
                  </a:schemeClr>
                </a:solidFill>
              </a:rPr>
              <a:t>Javni dug – ponuda novca – inflacija?</a:t>
            </a:r>
            <a:endParaRPr lang="hr-HR" sz="3600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4819" name="Rezervirano mjesto sadržaja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hr-HR" smtClean="0"/>
              <a:t>Vodi li rast javnoga duga rastu ponude novca i na kraju u inflaciju?</a:t>
            </a:r>
          </a:p>
          <a:p>
            <a:pPr eaLnBrk="1" hangingPunct="1"/>
            <a:r>
              <a:rPr lang="hr-HR" smtClean="0"/>
              <a:t>Ako dug države SB samo prodaje drugim sektorima nema povećanja ponude novca.</a:t>
            </a:r>
          </a:p>
          <a:p>
            <a:pPr eaLnBrk="1" hangingPunct="1"/>
            <a:r>
              <a:rPr lang="hr-HR" smtClean="0"/>
              <a:t>Ako ga ona izravno ili neizravno otkupljuje raste ponuda novca.</a:t>
            </a:r>
          </a:p>
          <a:p>
            <a:pPr eaLnBrk="1" hangingPunct="1"/>
            <a:r>
              <a:rPr lang="hr-HR" smtClean="0"/>
              <a:t>Važno je odrediti granicu.</a:t>
            </a:r>
          </a:p>
          <a:p>
            <a:pPr eaLnBrk="1" hangingPunct="1"/>
            <a:r>
              <a:rPr lang="hr-HR" smtClean="0"/>
              <a:t>Nema automatske veze između rasta javnog duga i inflacije.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slov 1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mtClean="0">
                <a:solidFill>
                  <a:schemeClr val="accent1">
                    <a:satMod val="150000"/>
                  </a:schemeClr>
                </a:solidFill>
              </a:rPr>
              <a:t> ECB krši temeljna načela EU?</a:t>
            </a:r>
          </a:p>
        </p:txBody>
      </p:sp>
      <p:sp>
        <p:nvSpPr>
          <p:cNvPr id="35843" name="Rezervirano mjesto sadržaja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hr-HR" sz="2400" smtClean="0"/>
              <a:t>10. svibnja 2010.g. ECB je objavio početak SMP programa (Seeucrities Market Programm) otkupljujući državne vrijednosnice s ciljem obnove transmisijskog mehanizma monetarne politike.   </a:t>
            </a:r>
          </a:p>
          <a:p>
            <a:pPr eaLnBrk="1" hangingPunct="1"/>
            <a:r>
              <a:rPr lang="hr-HR" sz="2400" smtClean="0"/>
              <a:t>Ova odluka predstavlja drastičnu promjenu u filozofiji funkcioniranja Eurosustava koji je do tada stalno odbijao mogućnost financiranja države iz primarne emisije središnjih banaka.</a:t>
            </a:r>
          </a:p>
          <a:p>
            <a:pPr eaLnBrk="1" hangingPunct="1"/>
            <a:r>
              <a:rPr lang="hr-HR" sz="2400" smtClean="0"/>
              <a:t>Zabrana takve prakse koja je zapisana u Ugovoru o funkcioniranju EU i statutu ECB zaobiđena je preko sekundarnog tržišta čime je izbjegnuto izravno financiranje države.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>
                <a:solidFill>
                  <a:schemeClr val="accent1">
                    <a:satMod val="150000"/>
                  </a:schemeClr>
                </a:solidFill>
              </a:rPr>
              <a:t>ECB u raljama podijeljenih interesa</a:t>
            </a:r>
            <a:endParaRPr lang="hr-HR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7891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hr-HR" smtClean="0"/>
              <a:t>Dakle, ECB je odlutao daleko od svog prvotnog mandata da štiti samo kupovnu moć zajedničke valute.</a:t>
            </a:r>
          </a:p>
          <a:p>
            <a:pPr eaLnBrk="1" hangingPunct="1"/>
            <a:endParaRPr lang="hr-HR" smtClean="0"/>
          </a:p>
          <a:p>
            <a:pPr eaLnBrk="1" hangingPunct="1"/>
            <a:r>
              <a:rPr lang="hr-HR" smtClean="0"/>
              <a:t>On se fokusirao se nakon 2008.g. na financiranje vlada i banaka čija je  solventnost  upitna.</a:t>
            </a:r>
          </a:p>
          <a:p>
            <a:pPr eaLnBrk="1" hangingPunct="1"/>
            <a:r>
              <a:rPr lang="hr-HR" smtClean="0"/>
              <a:t>Kamatnjaci oko nule. Do kada?</a:t>
            </a:r>
          </a:p>
          <a:p>
            <a:pPr eaLnBrk="1" hangingPunct="1">
              <a:buFont typeface="Wingdings 2" pitchFamily="18" charset="2"/>
              <a:buNone/>
            </a:pPr>
            <a:endParaRPr lang="hr-HR" smtClean="0"/>
          </a:p>
          <a:p>
            <a:pPr eaLnBrk="1" hangingPunct="1"/>
            <a:endParaRPr lang="hr-HR" smtClean="0"/>
          </a:p>
          <a:p>
            <a:pPr eaLnBrk="1" hangingPunct="1"/>
            <a:endParaRPr lang="hr-HR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>
                <a:solidFill>
                  <a:schemeClr val="accent1">
                    <a:satMod val="150000"/>
                  </a:schemeClr>
                </a:solidFill>
              </a:rPr>
              <a:t>U čemu je ključni problem suvremenih razvijenih ekonomija?</a:t>
            </a:r>
            <a:endParaRPr lang="hr-HR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 rtlCol="0">
            <a:normAutofit/>
          </a:bodyPr>
          <a:lstStyle/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hr-HR" sz="2800" dirty="0" smtClean="0"/>
              <a:t>U RASPODJELI  BOGATSTVA!!!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hr-HR" sz="2800" dirty="0" smtClean="0"/>
              <a:t>5-10% stanovnika svake zemlje posjeduje 90-95% ukupnog bogatstva.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hr-HR" sz="2800" dirty="0" smtClean="0"/>
              <a:t>Zbog toga se gasi srednji sloj koji je glavni konzument i pokretač potrošnje i rasta.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hr-HR" sz="2800" dirty="0" smtClean="0"/>
              <a:t>Morat će doći do nove ekonomsko-političke  paradigme koja će sadašnji model kapitalizma zamijeniti.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hr-HR" sz="2800" dirty="0" smtClean="0"/>
              <a:t>Nužna je jedna nova vrsta revolucije prema pravednijoj raspodjeli i socijalno-tržišnom kapitalizmu.</a:t>
            </a:r>
            <a:endParaRPr lang="hr-HR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slov 1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>
                <a:solidFill>
                  <a:schemeClr val="accent1">
                    <a:satMod val="150000"/>
                  </a:schemeClr>
                </a:solidFill>
              </a:rPr>
              <a:t>Jedan dug za drugi!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 rtlCol="0">
            <a:normAutofit fontScale="92500" lnSpcReduction="10000"/>
          </a:bodyPr>
          <a:lstStyle/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hr-HR" dirty="0" smtClean="0"/>
              <a:t>Istraživanje </a:t>
            </a:r>
            <a:r>
              <a:rPr lang="hr-HR" dirty="0" err="1" smtClean="0"/>
              <a:t>C.Reinhart</a:t>
            </a:r>
            <a:r>
              <a:rPr lang="hr-HR" dirty="0" smtClean="0"/>
              <a:t> i K. </a:t>
            </a:r>
            <a:r>
              <a:rPr lang="hr-HR" dirty="0" err="1" smtClean="0"/>
              <a:t>Rogoff</a:t>
            </a:r>
            <a:r>
              <a:rPr lang="hr-HR" dirty="0" smtClean="0"/>
              <a:t>  pokazuje da se u razvijenim ekonomijama veliki dug ne može riješiti samo ograničenjima i poticanjem rasta.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hr-HR" dirty="0" smtClean="0"/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dirty="0" smtClean="0"/>
              <a:t>  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hr-HR" dirty="0" smtClean="0"/>
              <a:t>Država stvara obveznice iz ničega a središnja banka novac iz ničega.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hr-HR" dirty="0" smtClean="0"/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hr-HR" dirty="0" smtClean="0"/>
              <a:t>Kamate koje ostvari središnja banka ionako se dijelom ili u cijelosti vračaju u državni proračun iz profita središnje banke. 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hr-HR" dirty="0" smtClean="0"/>
              <a:t>Raniji dug država ne mora otplatiti SB ako je teška situacija. Ona ga može samo obnoviti, odnosno emitirati nove obveznice koje će doći u posjed SB.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hr-HR" dirty="0" smtClean="0"/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hr-HR" dirty="0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err="1" smtClean="0">
                <a:solidFill>
                  <a:schemeClr val="accent1">
                    <a:satMod val="150000"/>
                  </a:schemeClr>
                </a:solidFill>
              </a:rPr>
              <a:t>Monetizacija</a:t>
            </a:r>
            <a:r>
              <a:rPr lang="hr-HR" dirty="0" smtClean="0">
                <a:solidFill>
                  <a:schemeClr val="accent1">
                    <a:satMod val="150000"/>
                  </a:schemeClr>
                </a:solidFill>
              </a:rPr>
              <a:t> autocesta</a:t>
            </a:r>
            <a:endParaRPr lang="hr-HR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41987" name="Rezervirano mjesto sadržaja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hr-HR" sz="2400" smtClean="0"/>
              <a:t>Riječ je o ideji koncesije nakon izgradnje.</a:t>
            </a:r>
          </a:p>
          <a:p>
            <a:pPr eaLnBrk="1" hangingPunct="1"/>
            <a:r>
              <a:rPr lang="hr-HR" sz="2400" smtClean="0"/>
              <a:t>Studija o “monetizaciji” je  površna i ne daje ozbiljne argumente za prihvat ideje.</a:t>
            </a:r>
          </a:p>
          <a:p>
            <a:pPr eaLnBrk="1" hangingPunct="1"/>
            <a:r>
              <a:rPr lang="hr-HR" sz="2400" smtClean="0"/>
              <a:t>Namjerno se miješaju pojmovi novčanog toka HAC-a i kreditnih obveza.</a:t>
            </a:r>
          </a:p>
          <a:p>
            <a:pPr eaLnBrk="1" hangingPunct="1"/>
            <a:r>
              <a:rPr lang="hr-HR" sz="2400" smtClean="0"/>
              <a:t>Analize su pokazale da davanje autocesta u koncesiju nisu isplative, čak su štetne za državu.</a:t>
            </a:r>
          </a:p>
          <a:p>
            <a:pPr eaLnBrk="1" hangingPunct="1"/>
            <a:r>
              <a:rPr lang="hr-HR" sz="2400" smtClean="0"/>
              <a:t>Izgradnja terminala u riječkoj luci, jadransko-jonska autocesta itd povećavat će promet i prihode HAC-a u budućnosti. To Vlada uopće ne spominje!</a:t>
            </a:r>
          </a:p>
          <a:p>
            <a:pPr eaLnBrk="1" hangingPunct="1"/>
            <a:r>
              <a:rPr lang="hr-HR" sz="2400" smtClean="0"/>
              <a:t>Namjera je da se što prije rasprodaju nacionalna bogatstva.</a:t>
            </a:r>
          </a:p>
          <a:p>
            <a:pPr eaLnBrk="1" hangingPunct="1"/>
            <a:r>
              <a:rPr lang="hr-HR" sz="2400" smtClean="0"/>
              <a:t>Autocesta je unosan monopol koji se ne daje olako.</a:t>
            </a:r>
          </a:p>
          <a:p>
            <a:pPr eaLnBrk="1" hangingPunct="1"/>
            <a:endParaRPr lang="hr-HR" sz="2400" smtClean="0"/>
          </a:p>
          <a:p>
            <a:pPr eaLnBrk="1" hangingPunct="1"/>
            <a:endParaRPr lang="hr-HR" smtClean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err="1" smtClean="0">
                <a:solidFill>
                  <a:schemeClr val="accent1">
                    <a:satMod val="150000"/>
                  </a:schemeClr>
                </a:solidFill>
              </a:rPr>
              <a:t>Monetizacija</a:t>
            </a:r>
            <a:r>
              <a:rPr lang="hr-HR" dirty="0" smtClean="0">
                <a:solidFill>
                  <a:schemeClr val="accent1">
                    <a:satMod val="150000"/>
                  </a:schemeClr>
                </a:solidFill>
              </a:rPr>
              <a:t> autocesta</a:t>
            </a:r>
            <a:endParaRPr lang="hr-HR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43011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hr-HR" sz="2400" smtClean="0"/>
              <a:t>Očekivani prihod od tzv.”monetizacije” bio bi između 2,5 i 3 mlrd eura, što je izrazito malo.</a:t>
            </a:r>
          </a:p>
          <a:p>
            <a:pPr eaLnBrk="1" hangingPunct="1"/>
            <a:r>
              <a:rPr lang="hr-HR" sz="2400" smtClean="0"/>
              <a:t>Koristi za javni dug vrlo male i ne rješavaju se ključni problemi njegovog rasta.</a:t>
            </a:r>
          </a:p>
          <a:p>
            <a:pPr eaLnBrk="1" hangingPunct="1"/>
            <a:r>
              <a:rPr lang="hr-HR" sz="2400" smtClean="0"/>
              <a:t>Država bi preuzela na sebe rizik pada prometa, valutni rizik, morala bi dopustiti povećanje cestarina itd.</a:t>
            </a:r>
          </a:p>
          <a:p>
            <a:pPr eaLnBrk="1" hangingPunct="1"/>
            <a:r>
              <a:rPr lang="hr-HR" sz="2400" smtClean="0"/>
              <a:t>Za ove svrhe već je osnovano treće poduzeće unutar HAC-a koje se zove “ONC” koje je kreditno neopterećeno.</a:t>
            </a:r>
          </a:p>
          <a:p>
            <a:pPr eaLnBrk="1" hangingPunct="1"/>
            <a:r>
              <a:rPr lang="hr-HR" sz="2400" smtClean="0"/>
              <a:t>Ono bi igralo ulogu svojevrsnog SPV-a kao u slučaju projektnog financiranja. Zadužilo bi ga se, a kredite bi otplaćivalo od cestarina.</a:t>
            </a:r>
          </a:p>
          <a:p>
            <a:pPr eaLnBrk="1" hangingPunct="1"/>
            <a:endParaRPr lang="hr-HR" sz="2400" smtClean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/>
          <a:lstStyle/>
          <a:p>
            <a:pPr eaLnBrk="1" hangingPunct="1">
              <a:defRPr/>
            </a:pPr>
            <a:r>
              <a:rPr lang="hr-HR" dirty="0" smtClean="0"/>
              <a:t>Javni dug, jamstva i </a:t>
            </a:r>
            <a:r>
              <a:rPr lang="hr-HR" dirty="0" err="1" smtClean="0"/>
              <a:t>Maastricht</a:t>
            </a:r>
            <a:endParaRPr lang="hr-HR" dirty="0"/>
          </a:p>
        </p:txBody>
      </p:sp>
      <p:sp>
        <p:nvSpPr>
          <p:cNvPr id="44035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pl-PL" sz="2800" dirty="0" smtClean="0"/>
              <a:t>Poduzećima iz cestovnog prometa od 2001. do 2013. odobreno je 80 jamstava u iznosu od 56,7 mlrd. kuna.</a:t>
            </a:r>
          </a:p>
          <a:p>
            <a:pPr eaLnBrk="1" hangingPunct="1"/>
            <a:r>
              <a:rPr lang="hr-HR" sz="2800" dirty="0" smtClean="0"/>
              <a:t>Najveći iznos jamstava odobren je HAC-u, čak 35,3 </a:t>
            </a:r>
            <a:r>
              <a:rPr lang="hr-HR" sz="2800" dirty="0" err="1" smtClean="0"/>
              <a:t>mlrd</a:t>
            </a:r>
            <a:r>
              <a:rPr lang="hr-HR" sz="2800" dirty="0" smtClean="0"/>
              <a:t>. kuna, a slijedi HC s 11,4 </a:t>
            </a:r>
            <a:r>
              <a:rPr lang="hr-HR" sz="2800" dirty="0" err="1" smtClean="0"/>
              <a:t>mlrd</a:t>
            </a:r>
            <a:r>
              <a:rPr lang="hr-HR" sz="2800" dirty="0" smtClean="0"/>
              <a:t>. te ARZ s 10,1 </a:t>
            </a:r>
            <a:r>
              <a:rPr lang="hr-HR" sz="2800" dirty="0" err="1" smtClean="0"/>
              <a:t>mlrd</a:t>
            </a:r>
            <a:r>
              <a:rPr lang="hr-HR" sz="2800" dirty="0" smtClean="0"/>
              <a:t> kuna</a:t>
            </a:r>
            <a:r>
              <a:rPr lang="hr-HR" sz="2800" dirty="0" smtClean="0"/>
              <a:t>.</a:t>
            </a:r>
          </a:p>
          <a:p>
            <a:pPr eaLnBrk="1" hangingPunct="1"/>
            <a:r>
              <a:rPr lang="hr-HR" sz="2800" dirty="0" smtClean="0"/>
              <a:t>Što su, u stvari, jamstva?</a:t>
            </a:r>
          </a:p>
          <a:p>
            <a:pPr eaLnBrk="1" hangingPunct="1"/>
            <a:r>
              <a:rPr lang="hr-HR" sz="2800" dirty="0" smtClean="0"/>
              <a:t>Zašto se situacija s javnim dugom u HR želi proglasiti nerješivom?</a:t>
            </a:r>
            <a:endParaRPr lang="hr-HR" sz="2800" dirty="0" smtClean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8229600" cy="1252538"/>
          </a:xfrm>
        </p:spPr>
        <p:txBody>
          <a:bodyPr/>
          <a:lstStyle/>
          <a:p>
            <a:pPr eaLnBrk="1" hangingPunct="1">
              <a:defRPr/>
            </a:pPr>
            <a:endParaRPr lang="hr-HR" dirty="0"/>
          </a:p>
        </p:txBody>
      </p:sp>
      <p:pic>
        <p:nvPicPr>
          <p:cNvPr id="45059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2683238"/>
            <a:ext cx="7772400" cy="2101123"/>
          </a:xfr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hr-HR" dirty="0" smtClean="0"/>
              <a:t>Prijedlog Instituta za javne financije</a:t>
            </a:r>
            <a:endParaRPr lang="hr-HR" dirty="0"/>
          </a:p>
        </p:txBody>
      </p:sp>
      <p:sp>
        <p:nvSpPr>
          <p:cNvPr id="47107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hr-HR" sz="2000" dirty="0" smtClean="0">
                <a:latin typeface="Arial" pitchFamily="34" charset="0"/>
                <a:cs typeface="Arial" pitchFamily="34" charset="0"/>
              </a:rPr>
              <a:t>Ukoliko obavi </a:t>
            </a:r>
            <a:r>
              <a:rPr lang="hr-HR" sz="2000" dirty="0" err="1" smtClean="0">
                <a:latin typeface="Arial" pitchFamily="34" charset="0"/>
                <a:cs typeface="Arial" pitchFamily="34" charset="0"/>
              </a:rPr>
              <a:t>monetizaciju</a:t>
            </a:r>
            <a:r>
              <a:rPr lang="hr-HR" sz="2000" dirty="0" smtClean="0">
                <a:latin typeface="Arial" pitchFamily="34" charset="0"/>
                <a:cs typeface="Arial" pitchFamily="34" charset="0"/>
              </a:rPr>
              <a:t> autocesta, Vlada dobiva na raspolaganju 3-5 godina za stabilizaciju javnog duga i obavljanje snažnih rezova u restrukturiranju javnih društava – smanjenja troškova zaposlenih, subvencija i zaduživanja. </a:t>
            </a:r>
          </a:p>
          <a:p>
            <a:pPr eaLnBrk="1" hangingPunct="1"/>
            <a:r>
              <a:rPr lang="hr-HR" sz="2000" dirty="0" smtClean="0">
                <a:latin typeface="Arial" pitchFamily="34" charset="0"/>
                <a:cs typeface="Arial" pitchFamily="34" charset="0"/>
              </a:rPr>
              <a:t>I uz obavljenu </a:t>
            </a:r>
            <a:r>
              <a:rPr lang="hr-HR" sz="2000" dirty="0" err="1" smtClean="0">
                <a:latin typeface="Arial" pitchFamily="34" charset="0"/>
                <a:cs typeface="Arial" pitchFamily="34" charset="0"/>
              </a:rPr>
              <a:t>monetizaciju</a:t>
            </a:r>
            <a:r>
              <a:rPr lang="hr-HR" sz="2000" dirty="0" smtClean="0">
                <a:latin typeface="Arial" pitchFamily="34" charset="0"/>
                <a:cs typeface="Arial" pitchFamily="34" charset="0"/>
              </a:rPr>
              <a:t>, državi ostaje obveza otplate glavnica i kamata duga cestovnih </a:t>
            </a:r>
            <a:r>
              <a:rPr lang="vi-VN" sz="2000" dirty="0" smtClean="0">
                <a:latin typeface="Arial" pitchFamily="34" charset="0"/>
                <a:cs typeface="Arial" pitchFamily="34" charset="0"/>
              </a:rPr>
              <a:t>poduzeća. Međutim, monetizacijom (davanjem u koncesiju) autocesta, država dobiva jednokratni prihod</a:t>
            </a:r>
            <a:r>
              <a:rPr lang="hr-HR" sz="2000" dirty="0" smtClean="0">
                <a:latin typeface="Arial" pitchFamily="34" charset="0"/>
                <a:cs typeface="Arial" pitchFamily="34" charset="0"/>
              </a:rPr>
              <a:t> od naknade za koncesiju, kojim može podmiriti dio obveza koje  dospijevaju na naplatu u idućih 3-5 godina.</a:t>
            </a:r>
          </a:p>
          <a:p>
            <a:pPr eaLnBrk="1" hangingPunct="1"/>
            <a:r>
              <a:rPr lang="hr-HR" sz="2000" dirty="0" smtClean="0">
                <a:latin typeface="Arial" pitchFamily="34" charset="0"/>
                <a:cs typeface="Arial" pitchFamily="34" charset="0"/>
              </a:rPr>
              <a:t>Ukoliko se država neće poslužiti modelom </a:t>
            </a:r>
            <a:r>
              <a:rPr lang="hr-HR" sz="2000" dirty="0" err="1" smtClean="0">
                <a:latin typeface="Arial" pitchFamily="34" charset="0"/>
                <a:cs typeface="Arial" pitchFamily="34" charset="0"/>
              </a:rPr>
              <a:t>monetizacije</a:t>
            </a:r>
            <a:r>
              <a:rPr lang="hr-HR" sz="2000" dirty="0" smtClean="0">
                <a:latin typeface="Arial" pitchFamily="34" charset="0"/>
                <a:cs typeface="Arial" pitchFamily="34" charset="0"/>
              </a:rPr>
              <a:t> autocesta, morat će se u njihovu upravljanju ponašati i poslovati na isti način kao što bi to radio privatni koncesionar.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slov 1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>
                <a:solidFill>
                  <a:schemeClr val="accent1">
                    <a:satMod val="150000"/>
                  </a:schemeClr>
                </a:solidFill>
              </a:rPr>
              <a:t>Mudre ekonomske misli</a:t>
            </a:r>
          </a:p>
        </p:txBody>
      </p:sp>
      <p:sp>
        <p:nvSpPr>
          <p:cNvPr id="48131" name="Rezervirano mjesto sadržaja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eaLnBrk="1" hangingPunct="1"/>
            <a:r>
              <a:rPr lang="hr-HR" sz="2400" smtClean="0">
                <a:latin typeface="Times New Roman" pitchFamily="18" charset="0"/>
                <a:cs typeface="Times New Roman" pitchFamily="18" charset="0"/>
              </a:rPr>
              <a:t>Jedan naš ekonomski analitičar je rekao: 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Autoceste nikada nisu bile naše, financirane su tuđim novcem</a:t>
            </a:r>
            <a:r>
              <a:rPr lang="hr-HR" sz="2400" smtClean="0">
                <a:latin typeface="Times New Roman" pitchFamily="18" charset="0"/>
                <a:cs typeface="Times New Roman" pitchFamily="18" charset="0"/>
              </a:rPr>
              <a:t>. Autoceste su skupa igračka s kojom se ne smije igrati. Upozorio je da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 ukoliko javni dug dođe do 90 posto BDP-a (a mi smo se toj brojci opasno približili) zemlji prijeti 20-godišnja stagnacija</a:t>
            </a:r>
            <a:r>
              <a:rPr lang="vi-VN" sz="2400" smtClean="0"/>
              <a:t>.</a:t>
            </a:r>
            <a:endParaRPr lang="hr-HR" sz="2400" smtClean="0"/>
          </a:p>
          <a:p>
            <a:pPr eaLnBrk="1" hangingPunct="1">
              <a:buFont typeface="Wingdings 2" pitchFamily="18" charset="2"/>
              <a:buNone/>
            </a:pPr>
            <a:endParaRPr lang="hr-HR" sz="2400" smtClean="0"/>
          </a:p>
          <a:p>
            <a:pPr eaLnBrk="1" hangingPunct="1"/>
            <a:r>
              <a:rPr lang="pl-PL" sz="2400" smtClean="0"/>
              <a:t>Jedan od naših najvažnijih političara  na  pitanje novinara je li za ili protiv monetizacije, odgovorio je  odlučno kako </a:t>
            </a:r>
            <a:r>
              <a:rPr lang="pl-PL" sz="2400" b="1" i="1" smtClean="0"/>
              <a:t>nije</a:t>
            </a:r>
            <a:r>
              <a:rPr lang="pl-PL" sz="2400" i="1" smtClean="0"/>
              <a:t> </a:t>
            </a:r>
            <a:r>
              <a:rPr lang="pl-PL" sz="2400" b="1" i="1" smtClean="0"/>
              <a:t>ni za, niti protiv.</a:t>
            </a:r>
            <a:r>
              <a:rPr lang="pl-PL" sz="2400" i="1" smtClean="0"/>
              <a:t> </a:t>
            </a:r>
          </a:p>
          <a:p>
            <a:pPr eaLnBrk="1" hangingPunct="1"/>
            <a:endParaRPr lang="pl-PL" sz="2400" i="1" smtClean="0"/>
          </a:p>
          <a:p>
            <a:pPr eaLnBrk="1" hangingPunct="1"/>
            <a:r>
              <a:rPr lang="pl-PL" sz="2400" smtClean="0"/>
              <a:t>Drugi važan političar plaši sadašnje naraštaje padom mirovina i zalaže se za monetizaciju HAC-a.</a:t>
            </a:r>
            <a:endParaRPr lang="hr-HR" sz="2400" smtClean="0"/>
          </a:p>
          <a:p>
            <a:pPr eaLnBrk="1" hangingPunct="1"/>
            <a:endParaRPr lang="vi-VN" sz="2400" smtClean="0"/>
          </a:p>
          <a:p>
            <a:pPr eaLnBrk="1" hangingPunct="1"/>
            <a:endParaRPr lang="hr-HR" smtClean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mtClean="0">
                <a:solidFill>
                  <a:schemeClr val="accent1">
                    <a:satMod val="150000"/>
                  </a:schemeClr>
                </a:solidFill>
              </a:rPr>
              <a:t>Upravljanje javnim poduzećima</a:t>
            </a:r>
            <a:endParaRPr lang="en-GB" smtClean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49155" name="Rezervirano mjesto sadržaja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hr-HR" smtClean="0"/>
              <a:t>U pravilu politički menadžment.</a:t>
            </a:r>
          </a:p>
          <a:p>
            <a:pPr eaLnBrk="1" hangingPunct="1"/>
            <a:r>
              <a:rPr lang="hr-HR" smtClean="0"/>
              <a:t>Javna poduzeća su shvaćena kao stranačko ili partijsko vlasništvo.</a:t>
            </a:r>
          </a:p>
          <a:p>
            <a:pPr eaLnBrk="1" hangingPunct="1"/>
            <a:r>
              <a:rPr lang="hr-HR" smtClean="0"/>
              <a:t>Javna poduzeća bi morala generirati značajan profit.</a:t>
            </a:r>
          </a:p>
          <a:p>
            <a:pPr eaLnBrk="1" hangingPunct="1"/>
            <a:r>
              <a:rPr lang="hr-HR" smtClean="0"/>
              <a:t>Država treba dio vlasništva u skoro svim javnim poduzećima prodati (privatizirati).</a:t>
            </a:r>
          </a:p>
          <a:p>
            <a:pPr eaLnBrk="1" hangingPunct="1"/>
            <a:r>
              <a:rPr lang="hr-HR" smtClean="0"/>
              <a:t>Bez toga monetizacija, refinanciranje duga itd neće imati smisla.</a:t>
            </a:r>
          </a:p>
          <a:p>
            <a:pPr eaLnBrk="1" hangingPunct="1"/>
            <a:endParaRPr lang="hr-HR" smtClean="0"/>
          </a:p>
          <a:p>
            <a:pPr eaLnBrk="1" hangingPunct="1"/>
            <a:endParaRPr lang="hr-HR" smtClean="0"/>
          </a:p>
          <a:p>
            <a:pPr eaLnBrk="1" hangingPunct="1"/>
            <a:endParaRPr lang="hr-HR" smtClean="0"/>
          </a:p>
          <a:p>
            <a:pPr eaLnBrk="1" hangingPunct="1"/>
            <a:endParaRPr lang="en-GB" smtClean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>
                <a:solidFill>
                  <a:schemeClr val="accent1">
                    <a:satMod val="150000"/>
                  </a:schemeClr>
                </a:solidFill>
              </a:rPr>
              <a:t>HAC - Kredit od 5.4.2013.g.</a:t>
            </a:r>
          </a:p>
        </p:txBody>
      </p:sp>
      <p:pic>
        <p:nvPicPr>
          <p:cNvPr id="50179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42988" y="1600200"/>
            <a:ext cx="6985000" cy="4525963"/>
          </a:xfr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slov 1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hr-HR" smtClean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51203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2492375"/>
            <a:ext cx="7848600" cy="2665413"/>
          </a:xfr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>
                <a:solidFill>
                  <a:schemeClr val="accent1">
                    <a:satMod val="150000"/>
                  </a:schemeClr>
                </a:solidFill>
              </a:rPr>
              <a:t>Rješenja javnog duga za HR</a:t>
            </a:r>
            <a:endParaRPr lang="hr-HR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52227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hr-HR" sz="2400" smtClean="0"/>
              <a:t>Refinanciranje skupoga ranijeg duga i ušteda na kamatama.</a:t>
            </a:r>
          </a:p>
          <a:p>
            <a:pPr eaLnBrk="1" hangingPunct="1"/>
            <a:r>
              <a:rPr lang="hr-HR" sz="2400" smtClean="0"/>
              <a:t>Prodaja značajnog dijela državne imovine u DUUDI-u.</a:t>
            </a:r>
          </a:p>
          <a:p>
            <a:pPr eaLnBrk="1" hangingPunct="1"/>
            <a:r>
              <a:rPr lang="hr-HR" sz="2400" smtClean="0"/>
              <a:t>Konačno restrukturiranje sustava zdravstvenih ustanova.</a:t>
            </a:r>
          </a:p>
          <a:p>
            <a:pPr eaLnBrk="1" hangingPunct="1"/>
            <a:r>
              <a:rPr lang="hr-HR" sz="2400" smtClean="0"/>
              <a:t>Preispitivanje socijalnih naknada prema imovinskom statusu korisnika (55% ukupnih rashoda).</a:t>
            </a:r>
          </a:p>
          <a:p>
            <a:pPr eaLnBrk="1" hangingPunct="1"/>
            <a:r>
              <a:rPr lang="hr-HR" sz="2400" smtClean="0"/>
              <a:t>Preispitivanje sustava subvencija – oko 6 mlrd kuna.</a:t>
            </a:r>
          </a:p>
          <a:p>
            <a:pPr eaLnBrk="1" hangingPunct="1"/>
            <a:r>
              <a:rPr lang="hr-HR" sz="2400" smtClean="0"/>
              <a:t>Smanjenje broja općina, bolje iskorištavanje unutrašnje ekonomije u državnim institucijama, povećanje naknada od koncesija za energetiku, promjena dosadašnje filozofije oporezivanja koja je nepravedna prema najugroženijima i srednjem sloju.</a:t>
            </a:r>
          </a:p>
          <a:p>
            <a:pPr eaLnBrk="1" hangingPunct="1"/>
            <a:endParaRPr lang="hr-HR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slov 1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hr-HR" smtClean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6867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hr-HR" sz="2400" dirty="0" smtClean="0"/>
              <a:t>Između 1980 i 2001 Argentina je tri puta bankrotirala. (</a:t>
            </a:r>
            <a:r>
              <a:rPr lang="hr-HR" sz="2400" dirty="0" err="1" smtClean="0"/>
              <a:t>Reinhart</a:t>
            </a:r>
            <a:r>
              <a:rPr lang="hr-HR" sz="2400" dirty="0" smtClean="0"/>
              <a:t>, </a:t>
            </a:r>
            <a:r>
              <a:rPr lang="hr-HR" sz="2400" dirty="0" err="1" smtClean="0"/>
              <a:t>Rogoff</a:t>
            </a:r>
            <a:r>
              <a:rPr lang="hr-HR" sz="2400" dirty="0" smtClean="0"/>
              <a:t>- 2008)</a:t>
            </a:r>
          </a:p>
          <a:p>
            <a:pPr eaLnBrk="1" hangingPunct="1"/>
            <a:r>
              <a:rPr lang="hr-HR" sz="2400" dirty="0" smtClean="0"/>
              <a:t>Prosječna zaduženost u </a:t>
            </a:r>
            <a:r>
              <a:rPr lang="hr-HR" sz="2400" dirty="0" err="1" smtClean="0"/>
              <a:t>u</a:t>
            </a:r>
            <a:r>
              <a:rPr lang="hr-HR" sz="2400" dirty="0" smtClean="0"/>
              <a:t> zemljama EOCD-a se više nego udvostručila u 40 godina (1970-2010), od 40% na više od 90% u odnosu na BDP. </a:t>
            </a:r>
          </a:p>
          <a:p>
            <a:pPr eaLnBrk="1" hangingPunct="1"/>
            <a:r>
              <a:rPr lang="hr-HR" sz="2400" dirty="0" smtClean="0"/>
              <a:t>Rast javnog duga je opći fenomen  u skoro svim demokratskim kapitalističkim zemljama. </a:t>
            </a:r>
          </a:p>
          <a:p>
            <a:pPr eaLnBrk="1" hangingPunct="1"/>
            <a:r>
              <a:rPr lang="hr-HR" sz="2400" dirty="0" smtClean="0"/>
              <a:t>Financijska kriza 2008.g. posebno je povećala </a:t>
            </a:r>
            <a:r>
              <a:rPr lang="hr-HR" sz="2400" dirty="0" smtClean="0"/>
              <a:t>rast </a:t>
            </a:r>
            <a:r>
              <a:rPr lang="hr-HR" sz="2400" dirty="0" smtClean="0"/>
              <a:t>javnog duga.</a:t>
            </a:r>
            <a:endParaRPr lang="en-US" sz="2400" dirty="0" smtClean="0"/>
          </a:p>
          <a:p>
            <a:pPr eaLnBrk="1" hangingPunct="1">
              <a:buFont typeface="Arial" pitchFamily="34" charset="0"/>
              <a:buNone/>
            </a:pPr>
            <a:r>
              <a:rPr lang="hr-HR" sz="2400" dirty="0" smtClean="0"/>
              <a:t>      (</a:t>
            </a:r>
            <a:r>
              <a:rPr lang="hr-HR" sz="2400" dirty="0" err="1" smtClean="0"/>
              <a:t>Streeck</a:t>
            </a:r>
            <a:r>
              <a:rPr lang="hr-HR" sz="2400" dirty="0" smtClean="0"/>
              <a:t>, 2013)</a:t>
            </a:r>
          </a:p>
          <a:p>
            <a:pPr eaLnBrk="1" hangingPunct="1"/>
            <a:endParaRPr lang="hr-HR" sz="1800" dirty="0" smtClean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Naslov 1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>
                <a:solidFill>
                  <a:schemeClr val="accent1">
                    <a:satMod val="150000"/>
                  </a:schemeClr>
                </a:solidFill>
              </a:rPr>
              <a:t>Rješenja…</a:t>
            </a:r>
            <a:endParaRPr lang="en-GB" dirty="0" smtClean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53251" name="Rezervirano mjesto sadržaja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hr-HR" smtClean="0"/>
              <a:t>Osnivanje neovisnog ureda za praćenje javnog duga i deficita proračuna.</a:t>
            </a:r>
          </a:p>
          <a:p>
            <a:pPr eaLnBrk="1" hangingPunct="1"/>
            <a:r>
              <a:rPr lang="hr-HR" smtClean="0"/>
              <a:t>Odluka vlade o prestanku zaduživanja uz valutnu klauzulu.</a:t>
            </a:r>
          </a:p>
          <a:p>
            <a:pPr eaLnBrk="1" hangingPunct="1"/>
            <a:r>
              <a:rPr lang="hr-HR" smtClean="0"/>
              <a:t>Smanjenja udjela inozemne komponente javnog duga a time i valutnog rizika.</a:t>
            </a:r>
          </a:p>
          <a:p>
            <a:pPr eaLnBrk="1" hangingPunct="1"/>
            <a:r>
              <a:rPr lang="hr-HR" smtClean="0"/>
              <a:t>Restrukturiranje zdravstvenog sustava i drugih javnih poduzeća. Politički menadžeri.</a:t>
            </a:r>
          </a:p>
          <a:p>
            <a:pPr eaLnBrk="1" hangingPunct="1"/>
            <a:r>
              <a:rPr lang="hr-HR" smtClean="0"/>
              <a:t>Monetizacija dijela javnog duga.</a:t>
            </a:r>
          </a:p>
          <a:p>
            <a:pPr eaLnBrk="1" hangingPunct="1"/>
            <a:endParaRPr lang="en-GB" smtClean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>
                <a:solidFill>
                  <a:schemeClr val="accent1">
                    <a:satMod val="150000"/>
                  </a:schemeClr>
                </a:solidFill>
              </a:rPr>
              <a:t>Rješenja…</a:t>
            </a:r>
            <a:endParaRPr lang="hr-HR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47107" name="Rezervirano mjesto sadržaja 2"/>
          <p:cNvSpPr>
            <a:spLocks noGrp="1"/>
          </p:cNvSpPr>
          <p:nvPr>
            <p:ph sz="quarter" idx="1"/>
          </p:nvPr>
        </p:nvSpPr>
        <p:spPr/>
        <p:txBody>
          <a:bodyPr rtlCol="0">
            <a:normAutofit/>
          </a:bodyPr>
          <a:lstStyle/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hr-HR" dirty="0" smtClean="0"/>
              <a:t>Fiskalna politika se pokazala neučinkovitom.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hr-HR" dirty="0" smtClean="0"/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hr-HR" dirty="0" smtClean="0"/>
              <a:t>Potrebno primijeniti  ekspanzivnu monetarnu politiku i prihvatljivo </a:t>
            </a:r>
            <a:r>
              <a:rPr lang="hr-HR" dirty="0" err="1" smtClean="0"/>
              <a:t>reflacioniranje</a:t>
            </a:r>
            <a:r>
              <a:rPr lang="hr-HR" dirty="0" smtClean="0"/>
              <a:t>. 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hr-HR" dirty="0" smtClean="0"/>
              <a:t>Ključni preduvjet: poništenje svih ugovora uz valutnu klauzulu.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hr-HR" dirty="0" smtClean="0"/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hr-HR" dirty="0" smtClean="0"/>
              <a:t>Treće rješenje je interna devalvacija koja nigdje nije uspjela.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hr-HR" dirty="0" smtClean="0"/>
              <a:t>Koncept štednje i stezanja guši čitavu EU i izaziva sve češće valove štrajkova i prosvjeda.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mtClean="0">
                <a:solidFill>
                  <a:schemeClr val="accent1">
                    <a:satMod val="150000"/>
                  </a:schemeClr>
                </a:solidFill>
              </a:rPr>
              <a:t>Što kaže Andrić o ovom vremenu?</a:t>
            </a:r>
            <a:endParaRPr lang="en-GB" smtClean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 rtlCol="0">
            <a:normAutofit fontScale="92500"/>
          </a:bodyPr>
          <a:lstStyle/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hr-HR" dirty="0" smtClean="0"/>
              <a:t>Ključna prepreka promjenama – iste političke strukture.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hr-HR" dirty="0" smtClean="0"/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hr-HR" dirty="0" smtClean="0"/>
              <a:t>U prosjeku su naši političari nedovoljno obrazovani, dominantno </a:t>
            </a:r>
            <a:r>
              <a:rPr lang="hr-HR" dirty="0" err="1" smtClean="0"/>
              <a:t>klijentelistički</a:t>
            </a:r>
            <a:r>
              <a:rPr lang="hr-HR" dirty="0" smtClean="0"/>
              <a:t> orijentirani i neodgovorni  prema javnom dugu. 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hr-HR" dirty="0" smtClean="0"/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hr-HR" dirty="0" smtClean="0"/>
              <a:t>Hrvatski nobelovac Ivo Andrić, na jednom mjestu u romanu “Na Drini ćuprija”  o svemu tome kaže: 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hr-HR" i="1" dirty="0" smtClean="0"/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b="1" i="1" dirty="0" smtClean="0"/>
              <a:t>   “U trenucima društvenih potresa i velikih neminovnih promjena obično izbijaju upravo ovakvi ljudi naprijed, nezdravi ili nepotpuni, vode stvari naopako i stranputicom. U tome i jeste jedan od znakova poremećenih vremena”.</a:t>
            </a:r>
            <a:r>
              <a:rPr lang="hr-HR" b="1" dirty="0" smtClean="0"/>
              <a:t> </a:t>
            </a:r>
            <a:endParaRPr lang="en-GB" b="1" dirty="0" smtClean="0"/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GB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5632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hr-HR" sz="8800" smtClean="0"/>
              <a:t>PROMIJENIMO      HRVATSKU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mtClean="0">
                <a:solidFill>
                  <a:schemeClr val="accent1">
                    <a:satMod val="150000"/>
                  </a:schemeClr>
                </a:solidFill>
              </a:rPr>
              <a:t>Radi samo za kamate!</a:t>
            </a:r>
            <a:endParaRPr lang="en-GB" smtClean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 rtlCol="0">
            <a:normAutofit/>
          </a:bodyPr>
          <a:lstStyle/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hr-HR" dirty="0" smtClean="0"/>
              <a:t>Dakle, na servisiranje javnog duga danas odlazi 2,8% BDP-a, </a:t>
            </a:r>
            <a:r>
              <a:rPr lang="hr-HR" dirty="0" err="1" smtClean="0"/>
              <a:t>a</a:t>
            </a:r>
            <a:r>
              <a:rPr lang="hr-HR" dirty="0" smtClean="0"/>
              <a:t> uključujući i nedavna zaduženja 3%.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hr-HR" dirty="0" smtClean="0"/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hr-HR" dirty="0" smtClean="0"/>
              <a:t>Znači, BDP mora rasti najmanje 3% da bi se dug samo održavao, a ne otplatio.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hr-HR" dirty="0" smtClean="0"/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hr-HR" dirty="0" smtClean="0"/>
              <a:t>To je stanje dužničke ekonomije i društva koje depresija dodatno pogoršava.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hr-HR" dirty="0" smtClean="0"/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hr-HR" dirty="0" smtClean="0"/>
              <a:t>Malo nas dijeli od dužničkog ropstva.</a:t>
            </a:r>
            <a:endParaRPr lang="en-GB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/>
          <a:lstStyle/>
          <a:p>
            <a:pPr>
              <a:defRPr/>
            </a:pPr>
            <a:endParaRPr lang="en-GB"/>
          </a:p>
        </p:txBody>
      </p:sp>
      <p:pic>
        <p:nvPicPr>
          <p:cNvPr id="12291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650" y="1774825"/>
            <a:ext cx="7416800" cy="4625975"/>
          </a:xfr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slov 1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>
                <a:solidFill>
                  <a:schemeClr val="accent1">
                    <a:satMod val="150000"/>
                  </a:schemeClr>
                </a:solidFill>
              </a:rPr>
              <a:t>Gdje je granica bankrota?</a:t>
            </a:r>
          </a:p>
        </p:txBody>
      </p:sp>
      <p:sp>
        <p:nvSpPr>
          <p:cNvPr id="10243" name="Rezervirano mjesto sadržaja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70000"/>
              </a:lnSpc>
              <a:buFont typeface="Arial" pitchFamily="34" charset="0"/>
              <a:buChar char="•"/>
            </a:pPr>
            <a:r>
              <a:rPr lang="hr-HR" sz="2800" smtClean="0"/>
              <a:t>Što je veći teret duga to je izglednije da zemlja “bankrotira”, odnosno objavi moratorij na njegovu otplatu.</a:t>
            </a:r>
          </a:p>
          <a:p>
            <a:pPr eaLnBrk="1" hangingPunct="1">
              <a:lnSpc>
                <a:spcPct val="70000"/>
              </a:lnSpc>
              <a:buFont typeface="Arial" pitchFamily="34" charset="0"/>
              <a:buNone/>
            </a:pPr>
            <a:endParaRPr lang="hr-HR" sz="2800" smtClean="0"/>
          </a:p>
          <a:p>
            <a:pPr eaLnBrk="1" hangingPunct="1">
              <a:lnSpc>
                <a:spcPct val="70000"/>
              </a:lnSpc>
              <a:buFont typeface="Arial" pitchFamily="34" charset="0"/>
              <a:buChar char="•"/>
            </a:pPr>
            <a:r>
              <a:rPr lang="hr-HR" sz="2800" smtClean="0"/>
              <a:t>Međutim, danas teret duga nije pouzdan prediktor bankrota. Brazil i Meksiko su ranih 80-tih bankrotirali kad je njihov dug u odnosu na BDP bio samo oko 50%. </a:t>
            </a:r>
          </a:p>
          <a:p>
            <a:pPr eaLnBrk="1" hangingPunct="1">
              <a:lnSpc>
                <a:spcPct val="70000"/>
              </a:lnSpc>
              <a:buFont typeface="Arial" pitchFamily="34" charset="0"/>
              <a:buChar char="•"/>
            </a:pPr>
            <a:endParaRPr lang="hr-HR" sz="2800" smtClean="0"/>
          </a:p>
          <a:p>
            <a:pPr eaLnBrk="1" hangingPunct="1">
              <a:lnSpc>
                <a:spcPct val="70000"/>
              </a:lnSpc>
              <a:buFont typeface="Arial" pitchFamily="34" charset="0"/>
              <a:buChar char="•"/>
            </a:pPr>
            <a:r>
              <a:rPr lang="hr-HR" sz="2800" smtClean="0"/>
              <a:t> Japan je sredinom 90-tih imao oko 100%, danas  čak oko 240%.</a:t>
            </a:r>
          </a:p>
          <a:p>
            <a:pPr eaLnBrk="1" hangingPunct="1">
              <a:lnSpc>
                <a:spcPct val="70000"/>
              </a:lnSpc>
              <a:buFont typeface="Arial" pitchFamily="34" charset="0"/>
              <a:buChar char="•"/>
            </a:pPr>
            <a:endParaRPr lang="hr-HR" sz="2800" smtClean="0"/>
          </a:p>
          <a:p>
            <a:pPr eaLnBrk="1" hangingPunct="1">
              <a:lnSpc>
                <a:spcPct val="90000"/>
              </a:lnSpc>
            </a:pPr>
            <a:r>
              <a:rPr lang="hr-HR" sz="2800" smtClean="0"/>
              <a:t>Javni dug je vječan. Vječni su i porezi. </a:t>
            </a:r>
          </a:p>
          <a:p>
            <a:pPr eaLnBrk="1" hangingPunct="1">
              <a:lnSpc>
                <a:spcPct val="70000"/>
              </a:lnSpc>
              <a:buFont typeface="Arial" pitchFamily="34" charset="0"/>
              <a:buChar char="•"/>
            </a:pPr>
            <a:endParaRPr lang="hr-HR" sz="2800" smtClean="0"/>
          </a:p>
          <a:p>
            <a:pPr eaLnBrk="1" hangingPunct="1">
              <a:lnSpc>
                <a:spcPct val="70000"/>
              </a:lnSpc>
              <a:buFont typeface="Arial" pitchFamily="34" charset="0"/>
              <a:buNone/>
            </a:pPr>
            <a:endParaRPr lang="hr-HR" sz="250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mtClean="0">
                <a:solidFill>
                  <a:schemeClr val="accent1">
                    <a:satMod val="150000"/>
                  </a:schemeClr>
                </a:solidFill>
              </a:rPr>
              <a:t>Dug opće države </a:t>
            </a:r>
            <a:endParaRPr lang="hr-HR" sz="2800" smtClean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468313" y="1844675"/>
            <a:ext cx="3959225" cy="366713"/>
          </a:xfrm>
          <a:prstGeom prst="rect">
            <a:avLst/>
          </a:prstGeom>
          <a:solidFill>
            <a:srgbClr val="808080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4D4D4D"/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r-HR">
                <a:solidFill>
                  <a:schemeClr val="bg1"/>
                </a:solidFill>
                <a:latin typeface="Life L2"/>
              </a:rPr>
              <a:t>Hrvatska</a:t>
            </a:r>
          </a:p>
        </p:txBody>
      </p:sp>
      <p:sp>
        <p:nvSpPr>
          <p:cNvPr id="14340" name="Text Box 6"/>
          <p:cNvSpPr txBox="1">
            <a:spLocks noChangeArrowheads="1"/>
          </p:cNvSpPr>
          <p:nvPr/>
        </p:nvSpPr>
        <p:spPr bwMode="auto">
          <a:xfrm>
            <a:off x="4716463" y="1844675"/>
            <a:ext cx="3959225" cy="366713"/>
          </a:xfrm>
          <a:prstGeom prst="rect">
            <a:avLst/>
          </a:prstGeom>
          <a:solidFill>
            <a:srgbClr val="808080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4D4D4D"/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r-HR">
                <a:solidFill>
                  <a:schemeClr val="bg1"/>
                </a:solidFill>
                <a:latin typeface="Life L2"/>
              </a:rPr>
              <a:t>Zemlje usporedivih značajki, 2013.</a:t>
            </a:r>
          </a:p>
        </p:txBody>
      </p:sp>
      <p:sp>
        <p:nvSpPr>
          <p:cNvPr id="14341" name="Rectangle 7"/>
          <p:cNvSpPr>
            <a:spLocks noChangeArrowheads="1"/>
          </p:cNvSpPr>
          <p:nvPr/>
        </p:nvSpPr>
        <p:spPr bwMode="auto">
          <a:xfrm>
            <a:off x="395288" y="5229225"/>
            <a:ext cx="41767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1000">
                <a:latin typeface="Life L2"/>
              </a:rPr>
              <a:t>Izdana državna jamstva uključuju domaći i inozemni dug ostalih sektora za koji jamči središnja država (uključujući HBOR). Od 2008. dug HAC-a isključen je iz duga opće države.</a:t>
            </a:r>
            <a:br>
              <a:rPr lang="hr-HR" sz="1000">
                <a:latin typeface="Life L2"/>
              </a:rPr>
            </a:br>
            <a:r>
              <a:rPr lang="hr-HR" sz="1000">
                <a:latin typeface="Life L2"/>
              </a:rPr>
              <a:t>Izvor: HNB</a:t>
            </a:r>
          </a:p>
        </p:txBody>
      </p:sp>
      <p:sp>
        <p:nvSpPr>
          <p:cNvPr id="14342" name="Text Box 8"/>
          <p:cNvSpPr txBox="1">
            <a:spLocks noChangeArrowheads="1"/>
          </p:cNvSpPr>
          <p:nvPr/>
        </p:nvSpPr>
        <p:spPr bwMode="auto">
          <a:xfrm>
            <a:off x="4751388" y="5245100"/>
            <a:ext cx="38877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1000">
                <a:latin typeface="Life L2"/>
              </a:rPr>
              <a:t>Izvori: Eurostat; HNB</a:t>
            </a:r>
          </a:p>
        </p:txBody>
      </p:sp>
      <p:pic>
        <p:nvPicPr>
          <p:cNvPr id="1434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0" y="2492375"/>
            <a:ext cx="3949700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30763" y="2492375"/>
            <a:ext cx="3808412" cy="261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mtClean="0">
                <a:solidFill>
                  <a:schemeClr val="accent1">
                    <a:satMod val="150000"/>
                  </a:schemeClr>
                </a:solidFill>
              </a:rPr>
              <a:t>Projekcija duga opće države</a:t>
            </a:r>
            <a:endParaRPr lang="en-GB" smtClean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15363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4213" y="1916113"/>
            <a:ext cx="7343775" cy="4105275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>
                <a:solidFill>
                  <a:schemeClr val="accent1">
                    <a:satMod val="150000"/>
                  </a:schemeClr>
                </a:solidFill>
              </a:rPr>
              <a:t>Struktura hrvatskog javnog duga</a:t>
            </a:r>
            <a:endParaRPr lang="hr-HR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6387" name="Rezervirano mjesto sadržaja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hr-HR" sz="2800" smtClean="0"/>
              <a:t>Unutarnji dug opće države povećao se sa 73 na 157 mlrd kuna, a vanjski od 52 na 97 mlrd kuna.</a:t>
            </a:r>
          </a:p>
          <a:p>
            <a:pPr eaLnBrk="1" hangingPunct="1">
              <a:buFont typeface="Wingdings 2" pitchFamily="18" charset="2"/>
              <a:buNone/>
            </a:pPr>
            <a:endParaRPr lang="hr-HR" sz="2800" smtClean="0"/>
          </a:p>
          <a:p>
            <a:pPr eaLnBrk="1" hangingPunct="1"/>
            <a:r>
              <a:rPr lang="hr-HR" sz="2800" smtClean="0"/>
              <a:t>Nedopustivo brz rast javnog duga.</a:t>
            </a:r>
          </a:p>
          <a:p>
            <a:pPr eaLnBrk="1" hangingPunct="1">
              <a:buFont typeface="Wingdings 2" pitchFamily="18" charset="2"/>
              <a:buNone/>
            </a:pPr>
            <a:endParaRPr lang="hr-HR" sz="2800" smtClean="0"/>
          </a:p>
          <a:p>
            <a:pPr eaLnBrk="1" hangingPunct="1"/>
            <a:r>
              <a:rPr lang="hr-HR" sz="2800" smtClean="0"/>
              <a:t>Ukupni dug opće države je 255 mlrd kuna, što je oko 70% BDP-a.</a:t>
            </a:r>
          </a:p>
          <a:p>
            <a:pPr eaLnBrk="1" hangingPunct="1"/>
            <a:r>
              <a:rPr lang="hr-HR" sz="2800" smtClean="0"/>
              <a:t>Vanjski dio javnog duga je 40%, a unutarnji 60%.</a:t>
            </a:r>
          </a:p>
          <a:p>
            <a:pPr eaLnBrk="1" hangingPunct="1">
              <a:buFont typeface="Wingdings 2" pitchFamily="18" charset="2"/>
              <a:buNone/>
            </a:pPr>
            <a:endParaRPr lang="hr-HR" sz="2800" smtClean="0"/>
          </a:p>
          <a:p>
            <a:pPr eaLnBrk="1" hangingPunct="1"/>
            <a:r>
              <a:rPr lang="hr-HR" sz="2800" smtClean="0"/>
              <a:t>Oko 90% ukupnog duga je dugoročno što je dobro.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>
                <a:solidFill>
                  <a:schemeClr val="accent1">
                    <a:satMod val="150000"/>
                  </a:schemeClr>
                </a:solidFill>
              </a:rPr>
              <a:t>Stopa rasta hrvatskog javnog duga (2009-2014)</a:t>
            </a:r>
            <a:endParaRPr lang="en-GB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17411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328862" y="2100262"/>
            <a:ext cx="4943475" cy="3267075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pital">
  <a:themeElements>
    <a:clrScheme name="Kapital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Kapital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Kapital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21</TotalTime>
  <Words>2267</Words>
  <Application>Microsoft Office PowerPoint</Application>
  <PresentationFormat>Prikaz na zaslonu (4:3)</PresentationFormat>
  <Paragraphs>229</Paragraphs>
  <Slides>45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45</vt:i4>
      </vt:variant>
    </vt:vector>
  </HeadingPairs>
  <TitlesOfParts>
    <vt:vector size="46" baseType="lpstr">
      <vt:lpstr>Kapital</vt:lpstr>
      <vt:lpstr>Jesu li deficit i javni dug okovi hrvatske ekonomije i društva?</vt:lpstr>
      <vt:lpstr>Zbog čega raste javni dug?</vt:lpstr>
      <vt:lpstr>Jedan dug za drugi!</vt:lpstr>
      <vt:lpstr>Slajd 4</vt:lpstr>
      <vt:lpstr>Gdje je granica bankrota?</vt:lpstr>
      <vt:lpstr>Dug opće države </vt:lpstr>
      <vt:lpstr>Projekcija duga opće države</vt:lpstr>
      <vt:lpstr>Struktura hrvatskog javnog duga</vt:lpstr>
      <vt:lpstr>Stopa rasta hrvatskog javnog duga (2009-2014)</vt:lpstr>
      <vt:lpstr>Stranačko porijeklo javnog i vanjskog duga HR  (1995-2014)</vt:lpstr>
      <vt:lpstr>Bruto potrebe za financiranjem javnog duga</vt:lpstr>
      <vt:lpstr>Jesu li dugovi okov hrvatske ekonomije?</vt:lpstr>
      <vt:lpstr>Distribucija kredita (kunski i devizni) po sektorima (u mlrd. HRK, kraj razdoblja) </vt:lpstr>
      <vt:lpstr>Ukupna imovina banaka i BDP (u mlrd. HRK i %, kraj razdoblja) </vt:lpstr>
      <vt:lpstr>Usporedba stope rasta BDP-a i udjela godišnjih državnih rashoda za kamate u BDP-u (u %) </vt:lpstr>
      <vt:lpstr>Slajd 16</vt:lpstr>
      <vt:lpstr>Zašto jeftino kad može skupo…</vt:lpstr>
      <vt:lpstr>Načini smanjenja javnog duga</vt:lpstr>
      <vt:lpstr>Monetizacija javnog duga</vt:lpstr>
      <vt:lpstr>Monetizacija javnog duga</vt:lpstr>
      <vt:lpstr>Je li veza HNB-a i MF-a incestuozna?</vt:lpstr>
      <vt:lpstr>Monetizacija javnog duga</vt:lpstr>
      <vt:lpstr>Stara i nova monetizacija duga</vt:lpstr>
      <vt:lpstr>Monetizacija u praksi ECB, FED-a i BoE</vt:lpstr>
      <vt:lpstr>Napuhane središnje banke</vt:lpstr>
      <vt:lpstr>Javni dug – ponuda novca – inflacija?</vt:lpstr>
      <vt:lpstr> ECB krši temeljna načela EU?</vt:lpstr>
      <vt:lpstr>ECB u raljama podijeljenih interesa</vt:lpstr>
      <vt:lpstr>U čemu je ključni problem suvremenih razvijenih ekonomija?</vt:lpstr>
      <vt:lpstr>Monetizacija autocesta</vt:lpstr>
      <vt:lpstr>Monetizacija autocesta</vt:lpstr>
      <vt:lpstr>Javni dug, jamstva i Maastricht</vt:lpstr>
      <vt:lpstr>Slajd 33</vt:lpstr>
      <vt:lpstr>Prijedlog Instituta za javne financije</vt:lpstr>
      <vt:lpstr>Mudre ekonomske misli</vt:lpstr>
      <vt:lpstr>Upravljanje javnim poduzećima</vt:lpstr>
      <vt:lpstr>HAC - Kredit od 5.4.2013.g.</vt:lpstr>
      <vt:lpstr>Slajd 38</vt:lpstr>
      <vt:lpstr>Rješenja javnog duga za HR</vt:lpstr>
      <vt:lpstr>Rješenja…</vt:lpstr>
      <vt:lpstr>Rješenja…</vt:lpstr>
      <vt:lpstr>Što kaže Andrić o ovom vremenu?</vt:lpstr>
      <vt:lpstr>Slajd 43</vt:lpstr>
      <vt:lpstr>Radi samo za kamate!</vt:lpstr>
      <vt:lpstr>Slajd 45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Jesu li deficit i javni dug okovi hrvatske ekonomije i društva?</dc:title>
  <dc:creator> </dc:creator>
  <cp:lastModifiedBy> </cp:lastModifiedBy>
  <cp:revision>2</cp:revision>
  <dcterms:created xsi:type="dcterms:W3CDTF">2014-12-05T08:06:53Z</dcterms:created>
  <dcterms:modified xsi:type="dcterms:W3CDTF">2014-12-05T08:28:01Z</dcterms:modified>
</cp:coreProperties>
</file>