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59" r:id="rId5"/>
    <p:sldId id="260" r:id="rId6"/>
    <p:sldId id="274" r:id="rId7"/>
    <p:sldId id="272" r:id="rId8"/>
    <p:sldId id="273" r:id="rId9"/>
    <p:sldId id="280" r:id="rId10"/>
    <p:sldId id="283" r:id="rId11"/>
    <p:sldId id="285" r:id="rId12"/>
    <p:sldId id="281" r:id="rId13"/>
    <p:sldId id="282" r:id="rId14"/>
    <p:sldId id="297" r:id="rId15"/>
    <p:sldId id="286" r:id="rId16"/>
    <p:sldId id="294" r:id="rId17"/>
    <p:sldId id="267" r:id="rId18"/>
    <p:sldId id="287" r:id="rId19"/>
    <p:sldId id="299" r:id="rId20"/>
    <p:sldId id="300" r:id="rId21"/>
    <p:sldId id="278" r:id="rId22"/>
    <p:sldId id="277" r:id="rId23"/>
    <p:sldId id="288" r:id="rId24"/>
    <p:sldId id="289" r:id="rId25"/>
    <p:sldId id="270" r:id="rId26"/>
    <p:sldId id="296" r:id="rId27"/>
    <p:sldId id="276" r:id="rId28"/>
    <p:sldId id="301" r:id="rId29"/>
    <p:sldId id="291" r:id="rId30"/>
    <p:sldId id="292" r:id="rId31"/>
    <p:sldId id="293" r:id="rId32"/>
    <p:sldId id="298" r:id="rId33"/>
  </p:sldIdLst>
  <p:sldSz cx="9144000" cy="6858000" type="screen4x3"/>
  <p:notesSz cx="6735763" cy="98663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9A0000"/>
    <a:srgbClr val="FF00FF"/>
    <a:srgbClr val="3333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29" autoAdjust="0"/>
    <p:restoredTop sz="86323" autoAdjust="0"/>
  </p:normalViewPr>
  <p:slideViewPr>
    <p:cSldViewPr>
      <p:cViewPr>
        <p:scale>
          <a:sx n="80" d="100"/>
          <a:sy n="80" d="100"/>
        </p:scale>
        <p:origin x="-2514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785C0-B9FF-4640-8E0A-01F92D28B54C}" type="datetimeFigureOut">
              <a:rPr lang="hr-HR" smtClean="0"/>
              <a:t>13.7.2015.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9F7EE-EB87-4324-A1C1-D3A7E73120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797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66717-8684-4EB1-B5FB-524792484EDD}" type="datetimeFigureOut">
              <a:rPr lang="hr-HR" smtClean="0"/>
              <a:t>13.7.2015.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B65E7-E74E-4571-8A78-BA9AA134B0A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5168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2077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8428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0672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7166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5765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533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4018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4090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2086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76887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7344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9013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24027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809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8762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649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5667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0098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55586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297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31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27793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32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1166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5935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7502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1580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7824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5678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2400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7577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13.7.2015.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13.7.2015.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13.7.2015.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13.7.2015.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13.7.2015.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13.7.2015.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13.7.2015.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13.7.2015.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13.7.2015.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13.7.2015.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13.7.2015.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A4DA179-3D12-42EC-824B-F521F9514E3F}" type="datetimeFigureOut">
              <a:rPr lang="hr-HR" smtClean="0"/>
              <a:t>13.7.2015.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bin"/><Relationship Id="rId4" Type="http://schemas.openxmlformats.org/officeDocument/2006/relationships/image" Target="../media/image2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1" Type="http://schemas.openxmlformats.org/officeDocument/2006/relationships/audio" Target="../media/audio1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07682" y="2204864"/>
            <a:ext cx="7772400" cy="131946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36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NEZAVISNI SINIDKAT</a:t>
            </a:r>
            <a:br>
              <a:rPr lang="hr-HR" sz="36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hr-HR" sz="36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hr-HR" sz="3600" b="1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ZNANOSTI I VISOKOG OBRAZOVANJA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882" y="40466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17. </a:t>
            </a:r>
            <a:r>
              <a:rPr lang="hr-HR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SPORTSKE IGRE 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33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pperplate Gothic Bold" pitchFamily="34" charset="0"/>
            </a:endParaRPr>
          </a:p>
          <a:p>
            <a:r>
              <a:rPr lang="hr-H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ROVINJ – AMARIN</a:t>
            </a:r>
          </a:p>
        </p:txBody>
      </p:sp>
      <p:pic>
        <p:nvPicPr>
          <p:cNvPr id="5" name="Picture 5" descr="log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544" y="3788561"/>
            <a:ext cx="2304256" cy="18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90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Košarka (Muški)</a:t>
            </a:r>
            <a:endParaRPr lang="hr-HR" dirty="0"/>
          </a:p>
        </p:txBody>
      </p:sp>
      <p:sp>
        <p:nvSpPr>
          <p:cNvPr id="2" name="Pravokutnik 1"/>
          <p:cNvSpPr/>
          <p:nvPr/>
        </p:nvSpPr>
        <p:spPr>
          <a:xfrm>
            <a:off x="971600" y="3284984"/>
            <a:ext cx="7318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800" b="1" dirty="0" smtClean="0"/>
              <a:t>1. PROMETNI FAKULTET ZAGREB </a:t>
            </a:r>
          </a:p>
          <a:p>
            <a:pPr lvl="0">
              <a:lnSpc>
                <a:spcPct val="150000"/>
              </a:lnSpc>
            </a:pPr>
            <a:r>
              <a:rPr lang="hr-HR" sz="2800" b="1" dirty="0" smtClean="0"/>
              <a:t>2. POLJOPRIVREDNI FAKULTET OSIJEK </a:t>
            </a:r>
            <a:endParaRPr lang="hr-HR" sz="2800" b="1" dirty="0"/>
          </a:p>
          <a:p>
            <a:pPr lvl="0">
              <a:lnSpc>
                <a:spcPct val="150000"/>
              </a:lnSpc>
            </a:pPr>
            <a:r>
              <a:rPr lang="hr-HR" sz="2800" b="1" dirty="0" smtClean="0"/>
              <a:t>3. FILOZOFSKI FAKULTET ZAGREB</a:t>
            </a:r>
            <a:endParaRPr lang="hr-HR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6764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69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Kuglanje (Žene)</a:t>
            </a:r>
            <a:endParaRPr lang="hr-HR" dirty="0"/>
          </a:p>
        </p:txBody>
      </p:sp>
      <p:sp>
        <p:nvSpPr>
          <p:cNvPr id="2" name="Pravokutnik 1"/>
          <p:cNvSpPr/>
          <p:nvPr/>
        </p:nvSpPr>
        <p:spPr>
          <a:xfrm>
            <a:off x="394544" y="2850856"/>
            <a:ext cx="7489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000" b="1" dirty="0" smtClean="0"/>
              <a:t>Pojedinačno:</a:t>
            </a:r>
          </a:p>
          <a:p>
            <a:pPr lvl="0"/>
            <a:r>
              <a:rPr lang="hr-HR" sz="2000" b="1" dirty="0" smtClean="0"/>
              <a:t>1. VEDRANA SIVRO – FESB SPLIT</a:t>
            </a:r>
          </a:p>
          <a:p>
            <a:pPr lvl="0"/>
            <a:r>
              <a:rPr lang="hr-HR" sz="2000" b="1" dirty="0" smtClean="0"/>
              <a:t>2. BOŽICA VREBAC – MEDICINSKI FAKULTET OSIJEK</a:t>
            </a:r>
          </a:p>
          <a:p>
            <a:pPr lvl="0"/>
            <a:r>
              <a:rPr lang="hr-HR" sz="2000" b="1" dirty="0" smtClean="0"/>
              <a:t>3. MIRNA OSMANAGIĆ – MEDICINSKI FAKULTET OSIJEK</a:t>
            </a:r>
            <a:endParaRPr lang="hr-HR" sz="2000" b="1" dirty="0"/>
          </a:p>
        </p:txBody>
      </p:sp>
      <p:sp>
        <p:nvSpPr>
          <p:cNvPr id="6" name="Pravokutnik 5"/>
          <p:cNvSpPr/>
          <p:nvPr/>
        </p:nvSpPr>
        <p:spPr>
          <a:xfrm>
            <a:off x="395536" y="4581128"/>
            <a:ext cx="83209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hr-HR" sz="2000" b="1" dirty="0" smtClean="0"/>
              <a:t>Parovi:</a:t>
            </a:r>
          </a:p>
          <a:p>
            <a:pPr lvl="0"/>
            <a:r>
              <a:rPr lang="hr-HR" sz="2000" b="1" dirty="0" smtClean="0"/>
              <a:t>1. VEDRANA SIVRO </a:t>
            </a:r>
            <a:r>
              <a:rPr lang="hr-HR" sz="2000" b="1" dirty="0"/>
              <a:t>/</a:t>
            </a:r>
            <a:r>
              <a:rPr lang="hr-HR" sz="2000" b="1" dirty="0" smtClean="0"/>
              <a:t> NADA TOKIĆ – FESB SPLIT </a:t>
            </a:r>
          </a:p>
          <a:p>
            <a:pPr lvl="0"/>
            <a:r>
              <a:rPr lang="hr-HR" sz="2000" b="1" dirty="0" smtClean="0"/>
              <a:t>2. NADA KECMAN / BOŽICA VREBAC – MEDICINSKI FAKULTET OSIJEK</a:t>
            </a:r>
          </a:p>
          <a:p>
            <a:r>
              <a:rPr lang="hr-HR" sz="2000" b="1" dirty="0" smtClean="0"/>
              <a:t>3. DANICA MATIĆ / MIRNA </a:t>
            </a:r>
            <a:r>
              <a:rPr lang="hr-HR" sz="2000" b="1" dirty="0"/>
              <a:t>OSMANAGIĆ – </a:t>
            </a:r>
            <a:r>
              <a:rPr lang="hr-HR" sz="2000" b="1" dirty="0" smtClean="0"/>
              <a:t> MEDICINSKI FAKULTET OSIJEK</a:t>
            </a:r>
            <a:r>
              <a:rPr lang="hr-HR" b="1" dirty="0" smtClean="0"/>
              <a:t> </a:t>
            </a:r>
            <a:endParaRPr lang="hr-HR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6672"/>
            <a:ext cx="2212975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7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Kuglanje (Muški)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251520" y="2409602"/>
            <a:ext cx="7416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000" b="1" dirty="0" smtClean="0"/>
              <a:t>Pojedinačno:</a:t>
            </a:r>
          </a:p>
          <a:p>
            <a:pPr marL="457200" lvl="0" indent="-457200">
              <a:buFont typeface="+mj-lt"/>
              <a:buAutoNum type="arabicPeriod"/>
            </a:pPr>
            <a:r>
              <a:rPr lang="hr-HR" sz="2000" b="1" dirty="0" smtClean="0"/>
              <a:t> </a:t>
            </a:r>
            <a:r>
              <a:rPr lang="hr-HR" sz="2000" b="1" dirty="0" smtClean="0"/>
              <a:t>VLADO FOTAK– FILOZOFSKI FAKULTET </a:t>
            </a:r>
            <a:r>
              <a:rPr lang="hr-HR" sz="2000" b="1" dirty="0" smtClean="0"/>
              <a:t>OSIJEK</a:t>
            </a:r>
          </a:p>
          <a:p>
            <a:pPr marL="457200" lvl="0" indent="-457200">
              <a:buFont typeface="+mj-lt"/>
              <a:buAutoNum type="arabicPeriod"/>
            </a:pPr>
            <a:r>
              <a:rPr lang="hr-HR" sz="2000" b="1" dirty="0" smtClean="0"/>
              <a:t>IVAN </a:t>
            </a:r>
            <a:r>
              <a:rPr lang="hr-HR" sz="2000" b="1" dirty="0" smtClean="0"/>
              <a:t>MORŽAN– FILOZOFSKI  FAKULTET </a:t>
            </a:r>
            <a:r>
              <a:rPr lang="hr-HR" sz="2000" b="1" dirty="0" smtClean="0"/>
              <a:t>OSIJEK</a:t>
            </a:r>
            <a:endParaRPr lang="hr-HR" sz="2000" b="1" dirty="0"/>
          </a:p>
          <a:p>
            <a:pPr marL="457200" lvl="0" indent="-457200">
              <a:buFont typeface="+mj-lt"/>
              <a:buAutoNum type="arabicPeriod"/>
            </a:pPr>
            <a:r>
              <a:rPr lang="hr-HR" sz="2000" b="1" dirty="0" smtClean="0"/>
              <a:t>ŽELJKO </a:t>
            </a:r>
            <a:r>
              <a:rPr lang="hr-HR" sz="2000" b="1" dirty="0" smtClean="0"/>
              <a:t>TIKAS </a:t>
            </a:r>
            <a:r>
              <a:rPr lang="hr-HR" sz="2000" b="1" dirty="0"/>
              <a:t>– </a:t>
            </a:r>
            <a:r>
              <a:rPr lang="hr-HR" sz="2000" b="1" dirty="0" smtClean="0"/>
              <a:t>FILOZOFSKI FAKULTET OSIJEK</a:t>
            </a:r>
            <a:endParaRPr lang="hr-HR" sz="2000" b="1" dirty="0"/>
          </a:p>
        </p:txBody>
      </p:sp>
      <p:sp>
        <p:nvSpPr>
          <p:cNvPr id="9" name="Pravokutnik 8"/>
          <p:cNvSpPr/>
          <p:nvPr/>
        </p:nvSpPr>
        <p:spPr>
          <a:xfrm>
            <a:off x="1043608" y="4141796"/>
            <a:ext cx="78488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 smtClean="0"/>
              <a:t>Parovi: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000" b="1" dirty="0" smtClean="0"/>
              <a:t>VLADO </a:t>
            </a:r>
            <a:r>
              <a:rPr lang="hr-HR" sz="2000" b="1" dirty="0" smtClean="0"/>
              <a:t>FOTAK / IVAN TROJAN – FILOZOFSKI FAKULTET </a:t>
            </a:r>
            <a:r>
              <a:rPr lang="hr-HR" sz="2000" b="1" dirty="0" smtClean="0"/>
              <a:t>OSIJEK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000" b="1" dirty="0" smtClean="0"/>
              <a:t>IVAN </a:t>
            </a:r>
            <a:r>
              <a:rPr lang="hr-HR" sz="2000" b="1" dirty="0" smtClean="0"/>
              <a:t>MORŽAN / ŽELJKO TIKAS – FILOZOFSKI FAKULTET </a:t>
            </a:r>
            <a:r>
              <a:rPr lang="hr-HR" sz="2000" b="1" dirty="0" smtClean="0"/>
              <a:t>OSIJEK</a:t>
            </a:r>
            <a:endParaRPr lang="hr-HR" sz="2000" b="1" dirty="0"/>
          </a:p>
          <a:p>
            <a:pPr marL="457200" indent="-457200">
              <a:buFont typeface="+mj-lt"/>
              <a:buAutoNum type="arabicPeriod"/>
            </a:pPr>
            <a:r>
              <a:rPr lang="hr-HR" sz="2000" b="1" dirty="0" smtClean="0"/>
              <a:t>ZLATKO </a:t>
            </a:r>
            <a:r>
              <a:rPr lang="hr-HR" sz="2000" b="1" dirty="0" smtClean="0"/>
              <a:t>ĐUKIĆ / GORAN MILIĆ </a:t>
            </a:r>
            <a:r>
              <a:rPr lang="hr-HR" sz="2000" b="1" dirty="0"/>
              <a:t>– </a:t>
            </a:r>
            <a:r>
              <a:rPr lang="hr-HR" sz="2000" b="1" dirty="0" smtClean="0"/>
              <a:t>FILOZOFSKI FAKULTET OSIJEK</a:t>
            </a:r>
            <a:endParaRPr lang="hr-HR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6672"/>
            <a:ext cx="2212975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7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Nogomet (Žene)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323528" y="2056886"/>
            <a:ext cx="849694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3200" b="1" dirty="0" smtClean="0"/>
              <a:t>1. </a:t>
            </a:r>
            <a:r>
              <a:rPr lang="hr-HR" sz="2800" b="1" dirty="0" smtClean="0"/>
              <a:t>POLJOPRIVREDNI FAKULTET OSIJEK  </a:t>
            </a:r>
            <a:endParaRPr lang="hr-HR" sz="2800" b="1" dirty="0"/>
          </a:p>
          <a:p>
            <a:pPr lvl="0">
              <a:lnSpc>
                <a:spcPct val="150000"/>
              </a:lnSpc>
            </a:pPr>
            <a:r>
              <a:rPr lang="hr-HR" sz="2800" b="1" dirty="0" smtClean="0"/>
              <a:t>2. FILOZOFSKI FAKULTET OSIJEK</a:t>
            </a:r>
            <a:endParaRPr lang="hr-HR" sz="2800" b="1" dirty="0"/>
          </a:p>
          <a:p>
            <a:pPr lvl="0">
              <a:lnSpc>
                <a:spcPct val="150000"/>
              </a:lnSpc>
            </a:pPr>
            <a:r>
              <a:rPr lang="hr-HR" sz="2800" b="1" dirty="0" smtClean="0"/>
              <a:t>3. REKTORAT SVEUČILIŠTA ZAGREB</a:t>
            </a:r>
          </a:p>
          <a:p>
            <a:pPr lvl="0" algn="ctr">
              <a:lnSpc>
                <a:spcPct val="150000"/>
              </a:lnSpc>
            </a:pPr>
            <a:r>
              <a:rPr lang="hr-HR" sz="2400" b="1" u="sng" dirty="0" smtClean="0">
                <a:solidFill>
                  <a:srgbClr val="FF0000"/>
                </a:solidFill>
              </a:rPr>
              <a:t>NAJBOLJI STRIJELAC: </a:t>
            </a:r>
          </a:p>
          <a:p>
            <a:pPr lvl="0" algn="ctr">
              <a:lnSpc>
                <a:spcPct val="150000"/>
              </a:lnSpc>
            </a:pPr>
            <a:r>
              <a:rPr lang="hr-HR" sz="2400" b="1" dirty="0" smtClean="0">
                <a:solidFill>
                  <a:srgbClr val="FF0000"/>
                </a:solidFill>
              </a:rPr>
              <a:t>BARBARA KEKIĆ – FILOZOFSKI FAKULTET OSIJEK</a:t>
            </a:r>
          </a:p>
          <a:p>
            <a:pPr lvl="0" algn="ctr">
              <a:lnSpc>
                <a:spcPct val="150000"/>
              </a:lnSpc>
            </a:pPr>
            <a:r>
              <a:rPr lang="hr-HR" sz="2400" b="1" u="sng" dirty="0" smtClean="0">
                <a:solidFill>
                  <a:srgbClr val="FF0000"/>
                </a:solidFill>
              </a:rPr>
              <a:t>NAJBOLJA IGRAČICA </a:t>
            </a:r>
          </a:p>
          <a:p>
            <a:pPr lvl="0" algn="ctr">
              <a:lnSpc>
                <a:spcPct val="150000"/>
              </a:lnSpc>
            </a:pPr>
            <a:r>
              <a:rPr lang="hr-HR" sz="2400" b="1" dirty="0" smtClean="0">
                <a:solidFill>
                  <a:srgbClr val="FF0000"/>
                </a:solidFill>
              </a:rPr>
              <a:t>RUŽA MALENICA – MEDICINSKI FAKULTET OSIJEK </a:t>
            </a:r>
            <a:endParaRPr lang="hr-HR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48680"/>
            <a:ext cx="1558632" cy="1508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496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Nogomet (Muški)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395536" y="1844824"/>
            <a:ext cx="835292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800" b="1" dirty="0" smtClean="0"/>
              <a:t>1. NSK ZAGREB   </a:t>
            </a:r>
          </a:p>
          <a:p>
            <a:pPr lvl="0">
              <a:lnSpc>
                <a:spcPct val="150000"/>
              </a:lnSpc>
            </a:pPr>
            <a:r>
              <a:rPr lang="hr-HR" sz="2800" b="1" dirty="0" smtClean="0"/>
              <a:t>2. POLJOPRIVREDNI FAKULTET OSIJEK </a:t>
            </a:r>
          </a:p>
          <a:p>
            <a:pPr lvl="0">
              <a:lnSpc>
                <a:spcPct val="150000"/>
              </a:lnSpc>
            </a:pPr>
            <a:r>
              <a:rPr lang="hr-HR" sz="2800" b="1" dirty="0" smtClean="0"/>
              <a:t>3. GRAĐEVINSKI FAKULTET OSIJEK </a:t>
            </a:r>
          </a:p>
          <a:p>
            <a:pPr lvl="0">
              <a:lnSpc>
                <a:spcPct val="150000"/>
              </a:lnSpc>
            </a:pPr>
            <a:endParaRPr lang="hr-HR" sz="1200" b="1" dirty="0"/>
          </a:p>
          <a:p>
            <a:pPr lvl="0" algn="ctr">
              <a:lnSpc>
                <a:spcPct val="150000"/>
              </a:lnSpc>
            </a:pPr>
            <a:r>
              <a:rPr lang="hr-HR" sz="2800" b="1" u="sng" dirty="0" smtClean="0">
                <a:solidFill>
                  <a:srgbClr val="0070C0"/>
                </a:solidFill>
              </a:rPr>
              <a:t>NAJBOLJI STRIJELAC</a:t>
            </a:r>
            <a:r>
              <a:rPr lang="hr-HR" sz="2800" b="1" dirty="0" smtClean="0">
                <a:solidFill>
                  <a:srgbClr val="0070C0"/>
                </a:solidFill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hr-HR" sz="2400" b="1" dirty="0" smtClean="0">
                <a:solidFill>
                  <a:srgbClr val="0070C0"/>
                </a:solidFill>
              </a:rPr>
              <a:t>DARIO MARKULAK – GRAĐEVINSKI FAKULTET OSIJEK</a:t>
            </a:r>
          </a:p>
          <a:p>
            <a:pPr lvl="0" algn="ctr">
              <a:lnSpc>
                <a:spcPct val="150000"/>
              </a:lnSpc>
            </a:pPr>
            <a:r>
              <a:rPr lang="hr-HR" sz="2400" b="1" u="sng" dirty="0" smtClean="0">
                <a:solidFill>
                  <a:srgbClr val="0070C0"/>
                </a:solidFill>
              </a:rPr>
              <a:t>NAJBOLJI IGRAČ: </a:t>
            </a:r>
          </a:p>
          <a:p>
            <a:pPr lvl="0" algn="ctr">
              <a:lnSpc>
                <a:spcPct val="150000"/>
              </a:lnSpc>
            </a:pPr>
            <a:r>
              <a:rPr lang="hr-HR" sz="2400" b="1" dirty="0" smtClean="0">
                <a:solidFill>
                  <a:srgbClr val="0070C0"/>
                </a:solidFill>
              </a:rPr>
              <a:t>GORAN SKLEDAR – NSK ZAGREB</a:t>
            </a:r>
            <a:endParaRPr lang="hr-HR" sz="2400" b="1" dirty="0">
              <a:solidFill>
                <a:srgbClr val="0070C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48680"/>
            <a:ext cx="156051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5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Odbojka na pijesku</a:t>
            </a:r>
            <a:endParaRPr lang="hr-HR" dirty="0"/>
          </a:p>
        </p:txBody>
      </p:sp>
      <p:sp>
        <p:nvSpPr>
          <p:cNvPr id="9" name="Pravokutnik 8"/>
          <p:cNvSpPr/>
          <p:nvPr/>
        </p:nvSpPr>
        <p:spPr>
          <a:xfrm>
            <a:off x="539552" y="3140968"/>
            <a:ext cx="74888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800" b="1" dirty="0" smtClean="0"/>
              <a:t>1. GRAĐEVINSKI FAKULTET OSIJEK </a:t>
            </a:r>
            <a:endParaRPr lang="hr-HR" sz="2800" b="1" dirty="0"/>
          </a:p>
          <a:p>
            <a:pPr lvl="0">
              <a:lnSpc>
                <a:spcPct val="150000"/>
              </a:lnSpc>
            </a:pPr>
            <a:r>
              <a:rPr lang="hr-HR" sz="2800" b="1" dirty="0" smtClean="0"/>
              <a:t>2. </a:t>
            </a:r>
            <a:r>
              <a:rPr lang="hr-HR" sz="2800" b="1" dirty="0" smtClean="0"/>
              <a:t>POLJOPRIVREDNI </a:t>
            </a:r>
            <a:r>
              <a:rPr lang="hr-HR" sz="2800" b="1" dirty="0" smtClean="0"/>
              <a:t>FAKULTET OSIJEK </a:t>
            </a:r>
            <a:endParaRPr lang="hr-HR" sz="2800" b="1" dirty="0"/>
          </a:p>
          <a:p>
            <a:pPr lvl="0">
              <a:lnSpc>
                <a:spcPct val="150000"/>
              </a:lnSpc>
            </a:pPr>
            <a:r>
              <a:rPr lang="hr-HR" sz="2800" b="1" dirty="0" smtClean="0"/>
              <a:t>3. FILOZOFSKI FAKULTET OSIJEK </a:t>
            </a:r>
            <a:endParaRPr lang="hr-HR" sz="2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48680"/>
            <a:ext cx="193198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01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Potezanje konopa (Žene)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899592" y="3003973"/>
            <a:ext cx="770485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800" b="1" dirty="0" smtClean="0"/>
              <a:t>1. TEKSTILNO TEHNOLOŠKI FAKULTET  ZAGREB</a:t>
            </a:r>
          </a:p>
          <a:p>
            <a:pPr lvl="0"/>
            <a:endParaRPr lang="hr-HR" sz="2800" b="1" dirty="0" smtClean="0"/>
          </a:p>
          <a:p>
            <a:pPr lvl="0"/>
            <a:r>
              <a:rPr lang="hr-HR" sz="2800" b="1" dirty="0" smtClean="0"/>
              <a:t>2. REKTORAT SVEUČILIŠTA ZAGREB</a:t>
            </a:r>
          </a:p>
          <a:p>
            <a:pPr lvl="0"/>
            <a:endParaRPr lang="hr-HR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954299"/>
            <a:ext cx="2376264" cy="142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020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Plivanje (Žene)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395536" y="2852936"/>
            <a:ext cx="81369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400" b="1" dirty="0" smtClean="0"/>
              <a:t>1</a:t>
            </a:r>
            <a:r>
              <a:rPr lang="hr-HR" sz="3200" dirty="0" smtClean="0"/>
              <a:t>.</a:t>
            </a:r>
            <a:r>
              <a:rPr lang="hr-HR" sz="3200" b="1" dirty="0" smtClean="0"/>
              <a:t>  </a:t>
            </a:r>
            <a:r>
              <a:rPr lang="hr-HR" sz="2400" b="1" dirty="0" smtClean="0"/>
              <a:t>GORANA JELIĆ MRČELIĆ – POMORSKI </a:t>
            </a:r>
            <a:r>
              <a:rPr lang="hr-HR" sz="2400" b="1" dirty="0" smtClean="0"/>
              <a:t>FAKULTET </a:t>
            </a:r>
            <a:r>
              <a:rPr lang="hr-HR" sz="2400" b="1" dirty="0" smtClean="0"/>
              <a:t>SPLIT</a:t>
            </a:r>
            <a:endParaRPr lang="hr-HR" sz="2400" b="1" dirty="0"/>
          </a:p>
          <a:p>
            <a:pPr lvl="0">
              <a:lnSpc>
                <a:spcPct val="150000"/>
              </a:lnSpc>
            </a:pPr>
            <a:r>
              <a:rPr lang="hr-HR" sz="2400" b="1" dirty="0" smtClean="0"/>
              <a:t>2.  VEDRANA SIVRO – FESB SPLIT</a:t>
            </a:r>
            <a:endParaRPr lang="hr-HR" sz="2400" b="1" dirty="0"/>
          </a:p>
          <a:p>
            <a:pPr lvl="0">
              <a:lnSpc>
                <a:spcPct val="150000"/>
              </a:lnSpc>
            </a:pPr>
            <a:r>
              <a:rPr lang="hr-HR" sz="2400" b="1" dirty="0" smtClean="0"/>
              <a:t>3. ALICA GRILEC KAUIĆ – TTF ZAGREB</a:t>
            </a:r>
            <a:endParaRPr lang="hr-HR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790972"/>
            <a:ext cx="2162175" cy="148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2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Plivanje (Muški)</a:t>
            </a:r>
            <a:endParaRPr lang="hr-H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64704"/>
            <a:ext cx="2163763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avokutnik 5"/>
          <p:cNvSpPr/>
          <p:nvPr/>
        </p:nvSpPr>
        <p:spPr>
          <a:xfrm>
            <a:off x="683568" y="2976871"/>
            <a:ext cx="756084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400" b="1" dirty="0" smtClean="0"/>
              <a:t>1</a:t>
            </a:r>
            <a:r>
              <a:rPr lang="hr-HR" sz="2800" b="1" dirty="0" smtClean="0"/>
              <a:t>. </a:t>
            </a:r>
            <a:r>
              <a:rPr lang="hr-HR" sz="2400" b="1" dirty="0" smtClean="0"/>
              <a:t>MARCEL MARETIĆ – FOI VARAŽDIN </a:t>
            </a:r>
          </a:p>
          <a:p>
            <a:pPr lvl="0">
              <a:lnSpc>
                <a:spcPct val="150000"/>
              </a:lnSpc>
            </a:pPr>
            <a:r>
              <a:rPr lang="hr-HR" sz="2400" b="1" dirty="0" smtClean="0"/>
              <a:t>2. LUKA MUDRONJA – POMORSKI FAKULTET SPLIT  </a:t>
            </a:r>
          </a:p>
          <a:p>
            <a:pPr lvl="0">
              <a:lnSpc>
                <a:spcPct val="150000"/>
              </a:lnSpc>
            </a:pPr>
            <a:r>
              <a:rPr lang="hr-HR" sz="2400" b="1" dirty="0" smtClean="0"/>
              <a:t>3. SANJIN VALČIĆ – POMORSKI FAKULTET  SPLIT </a:t>
            </a:r>
          </a:p>
          <a:p>
            <a:pPr lvl="0"/>
            <a:endParaRPr lang="hr-HR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91190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650512"/>
          </a:xfrm>
        </p:spPr>
        <p:txBody>
          <a:bodyPr/>
          <a:lstStyle/>
          <a:p>
            <a:pPr algn="l"/>
            <a:r>
              <a:rPr lang="hr-HR" dirty="0" smtClean="0"/>
              <a:t>STAND UP PADDLE  </a:t>
            </a:r>
            <a:r>
              <a:rPr lang="hr-HR" dirty="0"/>
              <a:t>(Žene</a:t>
            </a:r>
            <a:r>
              <a:rPr lang="hr-HR" dirty="0" smtClean="0"/>
              <a:t>)</a:t>
            </a:r>
            <a:br>
              <a:rPr lang="hr-HR" dirty="0" smtClean="0"/>
            </a:br>
            <a:r>
              <a:rPr lang="hr-HR" dirty="0" smtClean="0"/>
              <a:t>(Veslanje na dasci)</a:t>
            </a:r>
            <a:endParaRPr lang="hr-H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80728"/>
            <a:ext cx="245110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utnik 6"/>
          <p:cNvSpPr/>
          <p:nvPr/>
        </p:nvSpPr>
        <p:spPr>
          <a:xfrm>
            <a:off x="395536" y="3140968"/>
            <a:ext cx="8352928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hr-HR" sz="2000" b="1" dirty="0" smtClean="0"/>
              <a:t>NIVES PRIBUDIĆ – POMORSKI FAKULTET SPLIT</a:t>
            </a:r>
          </a:p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hr-HR" sz="2000" b="1" dirty="0" smtClean="0"/>
              <a:t>ANTONIJA ANIĆ – SVEUČILIŠTE U ZADRU </a:t>
            </a:r>
            <a:r>
              <a:rPr lang="hr-HR" sz="2000" b="1" dirty="0"/>
              <a:t>	</a:t>
            </a:r>
          </a:p>
          <a:p>
            <a:pPr lvl="0">
              <a:lnSpc>
                <a:spcPct val="150000"/>
              </a:lnSpc>
            </a:pPr>
            <a:r>
              <a:rPr lang="hr-HR" sz="2000" b="1" dirty="0" smtClean="0"/>
              <a:t>3.    SNIJEŽANA PAPIĆ – MALIJAN – </a:t>
            </a:r>
            <a:r>
              <a:rPr lang="hr-HR" sz="2000" b="1" dirty="0" smtClean="0"/>
              <a:t>REKTORAT SVEUČILIŠTA ZAGREB</a:t>
            </a: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35616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STRELJAŠTVO</a:t>
            </a:r>
            <a:endParaRPr lang="hr-HR" dirty="0"/>
          </a:p>
        </p:txBody>
      </p:sp>
      <p:sp>
        <p:nvSpPr>
          <p:cNvPr id="8" name="Pravokutnik 7"/>
          <p:cNvSpPr/>
          <p:nvPr/>
        </p:nvSpPr>
        <p:spPr>
          <a:xfrm>
            <a:off x="179512" y="2132856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u="sng" dirty="0" smtClean="0"/>
              <a:t>STRELJAŠTVO </a:t>
            </a:r>
            <a:r>
              <a:rPr lang="hr-HR" sz="2000" b="1" u="sng" dirty="0"/>
              <a:t>(Muški)</a:t>
            </a:r>
            <a:endParaRPr lang="hr-HR" sz="2000" u="sng" dirty="0"/>
          </a:p>
          <a:p>
            <a:pPr lvl="0"/>
            <a:r>
              <a:rPr lang="hr-HR" sz="2000" b="1" dirty="0" smtClean="0"/>
              <a:t>1. STANISLAV KRAJNOVIĆ – SVEUČILIŠTE U ZADRU</a:t>
            </a:r>
          </a:p>
          <a:p>
            <a:pPr lvl="0"/>
            <a:r>
              <a:rPr lang="hr-HR" sz="2000" b="1" dirty="0" smtClean="0"/>
              <a:t>2. MATIJA NOVOSEL </a:t>
            </a:r>
            <a:r>
              <a:rPr lang="hr-HR" sz="2000" b="1" dirty="0"/>
              <a:t>– </a:t>
            </a:r>
            <a:r>
              <a:rPr lang="hr-HR" sz="2000" b="1" dirty="0" smtClean="0"/>
              <a:t>IRB ZAGREB</a:t>
            </a:r>
            <a:endParaRPr lang="hr-HR" sz="2000" dirty="0"/>
          </a:p>
          <a:p>
            <a:pPr lvl="0"/>
            <a:r>
              <a:rPr lang="hr-HR" sz="2000" b="1" dirty="0" smtClean="0"/>
              <a:t>3. IVAN DRENJANČEVIĆ – POLJOPRIVREDNI INSTITUT OSIJEK</a:t>
            </a:r>
          </a:p>
        </p:txBody>
      </p:sp>
      <p:sp>
        <p:nvSpPr>
          <p:cNvPr id="9" name="Pravokutnik 8"/>
          <p:cNvSpPr/>
          <p:nvPr/>
        </p:nvSpPr>
        <p:spPr>
          <a:xfrm>
            <a:off x="2483768" y="3874491"/>
            <a:ext cx="644843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u="sng" dirty="0"/>
              <a:t>STRELJAŠTVO (Žene</a:t>
            </a:r>
            <a:r>
              <a:rPr lang="hr-HR" sz="2000" b="1" u="sng" dirty="0" smtClean="0"/>
              <a:t>)</a:t>
            </a:r>
          </a:p>
          <a:p>
            <a:pPr lvl="0"/>
            <a:r>
              <a:rPr lang="hr-HR" sz="2000" b="1" dirty="0" smtClean="0"/>
              <a:t>1. NIVES PRIBUDIĆ – POMORSKI FAKULTET SPLIT</a:t>
            </a:r>
          </a:p>
          <a:p>
            <a:pPr lvl="0"/>
            <a:r>
              <a:rPr lang="hr-HR" sz="2000" b="1" dirty="0" smtClean="0"/>
              <a:t>2. TATJANA MEŠTROVIĆ – ŠUMARSKI FAKULTET ZAGREB</a:t>
            </a:r>
          </a:p>
          <a:p>
            <a:pPr lvl="0"/>
            <a:r>
              <a:rPr lang="hr-HR" sz="2000" b="1" dirty="0" smtClean="0"/>
              <a:t>3. DALIDA GALOVIĆ – POLJOPRIVREDNI FAKULTET OSIJEK</a:t>
            </a:r>
            <a:endParaRPr lang="hr-HR" sz="2000" dirty="0"/>
          </a:p>
          <a:p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02" y="512673"/>
            <a:ext cx="2431794" cy="1620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71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/>
              <a:t>STAND UP PADDLE  </a:t>
            </a:r>
            <a:r>
              <a:rPr lang="hr-HR" dirty="0" smtClean="0"/>
              <a:t>(Muški)</a:t>
            </a:r>
            <a:r>
              <a:rPr lang="hr-HR" dirty="0"/>
              <a:t/>
            </a:r>
            <a:br>
              <a:rPr lang="hr-HR" dirty="0"/>
            </a:br>
            <a:r>
              <a:rPr lang="hr-HR" dirty="0"/>
              <a:t>(Veslanje na dasci)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48" y="908720"/>
            <a:ext cx="2448272" cy="1596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ravokutnik 6"/>
          <p:cNvSpPr/>
          <p:nvPr/>
        </p:nvSpPr>
        <p:spPr>
          <a:xfrm>
            <a:off x="395536" y="2996952"/>
            <a:ext cx="835292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800" b="1" dirty="0" smtClean="0"/>
              <a:t>1.</a:t>
            </a:r>
            <a:r>
              <a:rPr lang="hr-HR" sz="2000" dirty="0" smtClean="0"/>
              <a:t> </a:t>
            </a:r>
            <a:r>
              <a:rPr lang="hr-HR" sz="2400" b="1" dirty="0" smtClean="0"/>
              <a:t>ŽELJKO BEISSMANN – FILOZOFSKI FAKULTET OSIJEK </a:t>
            </a:r>
            <a:r>
              <a:rPr lang="hr-HR" sz="2400" dirty="0"/>
              <a:t>	</a:t>
            </a:r>
          </a:p>
          <a:p>
            <a:pPr lvl="0">
              <a:lnSpc>
                <a:spcPct val="150000"/>
              </a:lnSpc>
            </a:pPr>
            <a:r>
              <a:rPr lang="hr-HR" sz="2400" b="1" dirty="0" smtClean="0"/>
              <a:t>2. IVAN DRENJANČEVIĆ – POLJOPRIVRENI INSTITUT OSIJEK</a:t>
            </a:r>
          </a:p>
          <a:p>
            <a:pPr lvl="0">
              <a:lnSpc>
                <a:spcPct val="150000"/>
              </a:lnSpc>
            </a:pPr>
            <a:r>
              <a:rPr lang="hr-HR" sz="2400" b="1" dirty="0" smtClean="0"/>
              <a:t>3. IVICA GAŠPARAC – FOI VARAŽDIN </a:t>
            </a:r>
            <a:r>
              <a:rPr lang="hr-HR" sz="20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8355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Pikado (Miješano)</a:t>
            </a:r>
            <a:endParaRPr lang="hr-HR" dirty="0"/>
          </a:p>
        </p:txBody>
      </p:sp>
      <p:sp>
        <p:nvSpPr>
          <p:cNvPr id="8" name="Pravokutnik 7"/>
          <p:cNvSpPr/>
          <p:nvPr/>
        </p:nvSpPr>
        <p:spPr>
          <a:xfrm>
            <a:off x="251520" y="2996952"/>
            <a:ext cx="83529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b="1" dirty="0" smtClean="0"/>
              <a:t>1. VLATKO TRPUTEC – IRB ZAGREB</a:t>
            </a:r>
          </a:p>
          <a:p>
            <a:pPr>
              <a:lnSpc>
                <a:spcPct val="150000"/>
              </a:lnSpc>
            </a:pPr>
            <a:r>
              <a:rPr lang="hr-HR" sz="2400" b="1" dirty="0" smtClean="0"/>
              <a:t>2. MARIJANA MLINAREVIĆ– MEDICINSKI FAKULTET OSIJEK </a:t>
            </a:r>
          </a:p>
          <a:p>
            <a:pPr>
              <a:lnSpc>
                <a:spcPct val="150000"/>
              </a:lnSpc>
            </a:pPr>
            <a:r>
              <a:rPr lang="hr-HR" sz="2400" b="1" dirty="0" smtClean="0"/>
              <a:t>3. EDIN BADNJEVIĆ – HRVATSKI GEOLOŠKI INSTITUT ZAGREB</a:t>
            </a:r>
            <a:endParaRPr lang="hr-HR" sz="2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9780"/>
            <a:ext cx="262096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28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Stolni tenis (Mješovito)</a:t>
            </a:r>
            <a:endParaRPr lang="hr-HR" dirty="0"/>
          </a:p>
        </p:txBody>
      </p:sp>
      <p:sp>
        <p:nvSpPr>
          <p:cNvPr id="19" name="Pravokutnik 18"/>
          <p:cNvSpPr/>
          <p:nvPr/>
        </p:nvSpPr>
        <p:spPr>
          <a:xfrm>
            <a:off x="251520" y="2852936"/>
            <a:ext cx="871296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800" b="1" dirty="0" smtClean="0"/>
              <a:t>1.</a:t>
            </a:r>
            <a:r>
              <a:rPr lang="hr-HR" sz="3600" dirty="0" smtClean="0"/>
              <a:t> </a:t>
            </a:r>
            <a:r>
              <a:rPr lang="hr-HR" sz="2000" b="1" dirty="0" smtClean="0"/>
              <a:t>DARIO GRD &amp; NATAŠA </a:t>
            </a:r>
            <a:r>
              <a:rPr lang="hr-HR" sz="2000" b="1" dirty="0"/>
              <a:t>BARIČ </a:t>
            </a:r>
            <a:r>
              <a:rPr lang="hr-HR" sz="2400" b="1" dirty="0" smtClean="0"/>
              <a:t>– FOI VARAŽDIN </a:t>
            </a:r>
          </a:p>
          <a:p>
            <a:pPr lvl="0"/>
            <a:r>
              <a:rPr lang="hr-HR" sz="2800" b="1" dirty="0" smtClean="0"/>
              <a:t>2</a:t>
            </a:r>
            <a:r>
              <a:rPr lang="hr-HR" sz="2800" b="1" dirty="0"/>
              <a:t>. </a:t>
            </a:r>
            <a:r>
              <a:rPr lang="hr-HR" sz="2000" b="1" dirty="0" smtClean="0"/>
              <a:t>ANTONIJO ŠIMUNOVIĆ </a:t>
            </a:r>
            <a:r>
              <a:rPr lang="hr-HR" sz="2400" b="1" dirty="0" smtClean="0"/>
              <a:t>(PMF. ZG) &amp;  </a:t>
            </a:r>
            <a:r>
              <a:rPr lang="hr-HR" sz="2000" b="1" dirty="0" smtClean="0"/>
              <a:t>MARTINA CVITANOVIĆ </a:t>
            </a:r>
            <a:r>
              <a:rPr lang="hr-HR" sz="2400" b="1" dirty="0" smtClean="0"/>
              <a:t>( REKT.ZG)</a:t>
            </a:r>
          </a:p>
          <a:p>
            <a:pPr lvl="0"/>
            <a:r>
              <a:rPr lang="hr-HR" sz="2800" b="1" dirty="0" smtClean="0"/>
              <a:t>3. </a:t>
            </a:r>
            <a:r>
              <a:rPr lang="hr-HR" sz="2000" b="1" dirty="0" smtClean="0"/>
              <a:t>GORAN SKLEDAR </a:t>
            </a:r>
            <a:r>
              <a:rPr lang="hr-HR" sz="2400" b="1" dirty="0" smtClean="0"/>
              <a:t>(NSK ZG) </a:t>
            </a:r>
            <a:r>
              <a:rPr lang="hr-HR" sz="2800" b="1" dirty="0" smtClean="0"/>
              <a:t>– </a:t>
            </a:r>
            <a:r>
              <a:rPr lang="hr-HR" sz="2000" b="1" dirty="0" smtClean="0"/>
              <a:t>IVANA LEVAK </a:t>
            </a:r>
            <a:r>
              <a:rPr lang="hr-HR" sz="2400" b="1" dirty="0" smtClean="0"/>
              <a:t>(IRB ZG)</a:t>
            </a:r>
            <a:endParaRPr lang="hr-HR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92696"/>
            <a:ext cx="1981200" cy="131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937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794528"/>
          </a:xfrm>
        </p:spPr>
        <p:txBody>
          <a:bodyPr/>
          <a:lstStyle/>
          <a:p>
            <a:pPr algn="l"/>
            <a:r>
              <a:rPr lang="hr-HR" dirty="0" smtClean="0"/>
              <a:t>Stolni tenis (Žene)</a:t>
            </a:r>
            <a:br>
              <a:rPr lang="hr-HR" dirty="0" smtClean="0"/>
            </a:br>
            <a:r>
              <a:rPr lang="hr-HR" dirty="0" smtClean="0"/>
              <a:t>			</a:t>
            </a:r>
            <a:endParaRPr lang="hr-HR" dirty="0"/>
          </a:p>
        </p:txBody>
      </p:sp>
      <p:sp>
        <p:nvSpPr>
          <p:cNvPr id="10" name="Pravokutnik 9"/>
          <p:cNvSpPr/>
          <p:nvPr/>
        </p:nvSpPr>
        <p:spPr>
          <a:xfrm>
            <a:off x="251520" y="2204864"/>
            <a:ext cx="8496944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000" b="1" dirty="0" smtClean="0">
                <a:solidFill>
                  <a:srgbClr val="FF0000"/>
                </a:solidFill>
              </a:rPr>
              <a:t>PAROVI:</a:t>
            </a:r>
          </a:p>
          <a:p>
            <a:pPr lvl="0">
              <a:lnSpc>
                <a:spcPct val="150000"/>
              </a:lnSpc>
            </a:pPr>
            <a:r>
              <a:rPr lang="hr-HR" b="1" dirty="0" smtClean="0">
                <a:solidFill>
                  <a:srgbClr val="FF0000"/>
                </a:solidFill>
              </a:rPr>
              <a:t>1.</a:t>
            </a:r>
            <a:r>
              <a:rPr lang="hr-HR" dirty="0" smtClean="0">
                <a:solidFill>
                  <a:srgbClr val="FF0000"/>
                </a:solidFill>
              </a:rPr>
              <a:t> </a:t>
            </a:r>
            <a:r>
              <a:rPr lang="hr-HR" b="1" dirty="0" smtClean="0">
                <a:solidFill>
                  <a:srgbClr val="FF0000"/>
                </a:solidFill>
              </a:rPr>
              <a:t>NATAŠA BARIĆ – FOI VŽ &amp;  IVANA LEVAK  – IRB. ZG</a:t>
            </a:r>
          </a:p>
          <a:p>
            <a:pPr lvl="0">
              <a:lnSpc>
                <a:spcPct val="150000"/>
              </a:lnSpc>
            </a:pPr>
            <a:r>
              <a:rPr lang="hr-HR" b="1" dirty="0" smtClean="0">
                <a:solidFill>
                  <a:srgbClr val="FF0000"/>
                </a:solidFill>
              </a:rPr>
              <a:t>2. HELENA BULLE &amp; NIVES PRIBUDIĆ  – POMORSKI FAKULTET SPLIT</a:t>
            </a:r>
          </a:p>
          <a:p>
            <a:pPr lvl="0">
              <a:lnSpc>
                <a:spcPct val="150000"/>
              </a:lnSpc>
            </a:pPr>
            <a:r>
              <a:rPr lang="hr-HR" b="1" dirty="0" smtClean="0">
                <a:solidFill>
                  <a:srgbClr val="FF0000"/>
                </a:solidFill>
              </a:rPr>
              <a:t>3. INES KOLANOVIĆ – POM. FAKULTET RI. &amp; MARTINA CVITANOVIĆ – REKTORAT ZG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1979712" y="4365104"/>
            <a:ext cx="65882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000" b="1" dirty="0" smtClean="0">
                <a:solidFill>
                  <a:srgbClr val="9A0000"/>
                </a:solidFill>
              </a:rPr>
              <a:t>POJEDINAČNO:</a:t>
            </a:r>
          </a:p>
          <a:p>
            <a:pPr lvl="0">
              <a:lnSpc>
                <a:spcPct val="150000"/>
              </a:lnSpc>
            </a:pPr>
            <a:r>
              <a:rPr lang="hr-HR" sz="2000" b="1" dirty="0" smtClean="0">
                <a:solidFill>
                  <a:srgbClr val="9A0000"/>
                </a:solidFill>
              </a:rPr>
              <a:t>1.  NATAŠA BARIĆ – FOI VARAŽDIN </a:t>
            </a:r>
          </a:p>
          <a:p>
            <a:pPr lvl="0">
              <a:lnSpc>
                <a:spcPct val="150000"/>
              </a:lnSpc>
            </a:pPr>
            <a:r>
              <a:rPr lang="hr-HR" sz="2000" b="1" dirty="0" smtClean="0">
                <a:solidFill>
                  <a:srgbClr val="9A0000"/>
                </a:solidFill>
              </a:rPr>
              <a:t>2.  INES KOLANOVIĆ – POMORSKI FAKULTET RIJEKA </a:t>
            </a:r>
          </a:p>
          <a:p>
            <a:pPr lvl="0">
              <a:lnSpc>
                <a:spcPct val="150000"/>
              </a:lnSpc>
            </a:pPr>
            <a:r>
              <a:rPr lang="hr-HR" sz="2000" b="1" dirty="0" smtClean="0">
                <a:solidFill>
                  <a:srgbClr val="9A0000"/>
                </a:solidFill>
              </a:rPr>
              <a:t>3.  IVANA VARENINA – HRVATSKI VETERINARSKI INST. ZG</a:t>
            </a:r>
            <a:endParaRPr lang="hr-HR" sz="2000" b="1" dirty="0">
              <a:solidFill>
                <a:srgbClr val="9A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593" y="692696"/>
            <a:ext cx="1981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90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Stolni tenis (Muški)</a:t>
            </a:r>
            <a:endParaRPr lang="hr-HR" dirty="0"/>
          </a:p>
        </p:txBody>
      </p:sp>
      <p:sp>
        <p:nvSpPr>
          <p:cNvPr id="19" name="Pravokutnik 18"/>
          <p:cNvSpPr/>
          <p:nvPr/>
        </p:nvSpPr>
        <p:spPr>
          <a:xfrm>
            <a:off x="611560" y="2492896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b="1" dirty="0" smtClean="0">
                <a:solidFill>
                  <a:srgbClr val="0070C0"/>
                </a:solidFill>
              </a:rPr>
              <a:t>PAROVI:</a:t>
            </a:r>
            <a:endParaRPr lang="hr-HR" sz="2400" b="1" dirty="0">
              <a:solidFill>
                <a:srgbClr val="0070C0"/>
              </a:solidFill>
            </a:endParaRPr>
          </a:p>
          <a:p>
            <a:pPr lvl="0"/>
            <a:r>
              <a:rPr lang="hr-HR" sz="2000" b="1" dirty="0" smtClean="0">
                <a:solidFill>
                  <a:srgbClr val="0070C0"/>
                </a:solidFill>
              </a:rPr>
              <a:t>1. </a:t>
            </a:r>
            <a:r>
              <a:rPr lang="hr-HR" sz="2000" b="1" dirty="0" smtClean="0">
                <a:solidFill>
                  <a:srgbClr val="0070C0"/>
                </a:solidFill>
              </a:rPr>
              <a:t>JOŠKO </a:t>
            </a:r>
            <a:r>
              <a:rPr lang="hr-HR" sz="2000" b="1" dirty="0" smtClean="0">
                <a:solidFill>
                  <a:srgbClr val="0070C0"/>
                </a:solidFill>
              </a:rPr>
              <a:t>SINDIK – INSTIT. ZA ANTROP. ZG  &amp;  D. GRD – FOI VŽ</a:t>
            </a:r>
          </a:p>
          <a:p>
            <a:pPr lvl="0"/>
            <a:r>
              <a:rPr lang="hr-HR" sz="2000" b="1" dirty="0" smtClean="0">
                <a:solidFill>
                  <a:srgbClr val="0070C0"/>
                </a:solidFill>
              </a:rPr>
              <a:t>2. </a:t>
            </a:r>
            <a:r>
              <a:rPr lang="hr-HR" sz="2000" b="1" dirty="0" smtClean="0">
                <a:solidFill>
                  <a:srgbClr val="0070C0"/>
                </a:solidFill>
              </a:rPr>
              <a:t>DAMIR </a:t>
            </a:r>
            <a:r>
              <a:rPr lang="hr-HR" sz="2000" b="1" dirty="0" smtClean="0">
                <a:solidFill>
                  <a:srgbClr val="0070C0"/>
                </a:solidFill>
              </a:rPr>
              <a:t>KOZLEK – PBF ZG   &amp;  </a:t>
            </a:r>
            <a:r>
              <a:rPr lang="hr-HR" sz="2000" b="1" dirty="0" smtClean="0">
                <a:solidFill>
                  <a:srgbClr val="0070C0"/>
                </a:solidFill>
              </a:rPr>
              <a:t>GORAN </a:t>
            </a:r>
            <a:r>
              <a:rPr lang="hr-HR" sz="2000" b="1" dirty="0" smtClean="0">
                <a:solidFill>
                  <a:srgbClr val="0070C0"/>
                </a:solidFill>
              </a:rPr>
              <a:t>SKLEDAR – NSK ZG.</a:t>
            </a:r>
          </a:p>
          <a:p>
            <a:pPr lvl="0"/>
            <a:r>
              <a:rPr lang="hr-HR" sz="2000" b="1" dirty="0" smtClean="0">
                <a:solidFill>
                  <a:srgbClr val="0070C0"/>
                </a:solidFill>
              </a:rPr>
              <a:t>3. </a:t>
            </a:r>
            <a:r>
              <a:rPr lang="hr-HR" sz="2000" b="1" dirty="0" smtClean="0">
                <a:solidFill>
                  <a:srgbClr val="0070C0"/>
                </a:solidFill>
              </a:rPr>
              <a:t>ANTONIJO </a:t>
            </a:r>
            <a:r>
              <a:rPr lang="hr-HR" sz="2000" b="1" dirty="0" smtClean="0">
                <a:solidFill>
                  <a:srgbClr val="0070C0"/>
                </a:solidFill>
              </a:rPr>
              <a:t>ŠIMUNOVIĆ – PMF ZG   &amp;   </a:t>
            </a:r>
            <a:r>
              <a:rPr lang="hr-HR" sz="2000" b="1" dirty="0" smtClean="0">
                <a:solidFill>
                  <a:srgbClr val="0070C0"/>
                </a:solidFill>
              </a:rPr>
              <a:t>DARKO </a:t>
            </a:r>
            <a:r>
              <a:rPr lang="hr-HR" sz="2000" b="1" dirty="0" smtClean="0">
                <a:solidFill>
                  <a:srgbClr val="0070C0"/>
                </a:solidFill>
              </a:rPr>
              <a:t>ŠPREM – FOI. VŽ </a:t>
            </a:r>
          </a:p>
        </p:txBody>
      </p:sp>
      <p:sp>
        <p:nvSpPr>
          <p:cNvPr id="20" name="Pravokutnik 19"/>
          <p:cNvSpPr/>
          <p:nvPr/>
        </p:nvSpPr>
        <p:spPr>
          <a:xfrm>
            <a:off x="1547664" y="4437112"/>
            <a:ext cx="72728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b="1" dirty="0" smtClean="0">
                <a:solidFill>
                  <a:srgbClr val="000066"/>
                </a:solidFill>
              </a:rPr>
              <a:t>POJEDINAČNO:</a:t>
            </a:r>
          </a:p>
          <a:p>
            <a:pPr lvl="0"/>
            <a:r>
              <a:rPr lang="hr-HR" sz="2400" b="1" dirty="0" smtClean="0">
                <a:solidFill>
                  <a:srgbClr val="000066"/>
                </a:solidFill>
              </a:rPr>
              <a:t>1. </a:t>
            </a:r>
            <a:r>
              <a:rPr lang="hr-HR" sz="2000" b="1" dirty="0" smtClean="0">
                <a:solidFill>
                  <a:srgbClr val="000066"/>
                </a:solidFill>
              </a:rPr>
              <a:t>JOŠKO SINDIK – INSTITUT ZA ANTROPOLOGIJU</a:t>
            </a:r>
          </a:p>
          <a:p>
            <a:pPr lvl="0"/>
            <a:r>
              <a:rPr lang="hr-HR" sz="2000" b="1" dirty="0" smtClean="0">
                <a:solidFill>
                  <a:srgbClr val="000066"/>
                </a:solidFill>
              </a:rPr>
              <a:t>2. DARIO GRD – FOI  VŽ</a:t>
            </a:r>
            <a:endParaRPr lang="hr-HR" sz="2000" b="1" dirty="0">
              <a:solidFill>
                <a:srgbClr val="000066"/>
              </a:solidFill>
            </a:endParaRPr>
          </a:p>
          <a:p>
            <a:pPr lvl="0"/>
            <a:r>
              <a:rPr lang="hr-HR" sz="2000" b="1" dirty="0" smtClean="0">
                <a:solidFill>
                  <a:srgbClr val="000066"/>
                </a:solidFill>
              </a:rPr>
              <a:t>3. ANTONIJO ŠIMUNOVIĆ – PMF ZG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874" y="548680"/>
            <a:ext cx="1981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4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Tenis (Žene)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827584" y="2852936"/>
            <a:ext cx="66439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400" b="1" dirty="0" smtClean="0"/>
              <a:t>1. DUŠICA KERHAČ – IGH ZAGREB</a:t>
            </a:r>
            <a:endParaRPr lang="hr-HR" sz="2400" b="1" dirty="0"/>
          </a:p>
          <a:p>
            <a:pPr lvl="0">
              <a:lnSpc>
                <a:spcPct val="150000"/>
              </a:lnSpc>
            </a:pPr>
            <a:r>
              <a:rPr lang="hr-HR" sz="2400" b="1" dirty="0" smtClean="0"/>
              <a:t>2. IVANA LEVAK – IRB ZAGREB</a:t>
            </a:r>
          </a:p>
          <a:p>
            <a:pPr lvl="0">
              <a:lnSpc>
                <a:spcPct val="150000"/>
              </a:lnSpc>
            </a:pPr>
            <a:r>
              <a:rPr lang="hr-HR" sz="2400" b="1" dirty="0" smtClean="0"/>
              <a:t>3. RUŽA MALENICA – MEDICINSKI </a:t>
            </a:r>
            <a:r>
              <a:rPr lang="hr-HR" sz="2400" b="1" dirty="0" smtClean="0"/>
              <a:t>FAKULTET </a:t>
            </a:r>
            <a:r>
              <a:rPr lang="hr-HR" sz="2400" b="1" dirty="0" smtClean="0"/>
              <a:t>OS</a:t>
            </a:r>
            <a:endParaRPr lang="hr-HR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64704"/>
            <a:ext cx="1922688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661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Tenis (Muški)</a:t>
            </a:r>
            <a:endParaRPr lang="hr-HR" dirty="0"/>
          </a:p>
        </p:txBody>
      </p:sp>
      <p:sp>
        <p:nvSpPr>
          <p:cNvPr id="6" name="Pravokutnik 5"/>
          <p:cNvSpPr/>
          <p:nvPr/>
        </p:nvSpPr>
        <p:spPr>
          <a:xfrm>
            <a:off x="899592" y="3212976"/>
            <a:ext cx="76995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</a:pPr>
            <a:r>
              <a:rPr lang="hr-HR" sz="2400" b="1" dirty="0" smtClean="0"/>
              <a:t>BORIS BERNIK – MUZIČKA AKADEMIJA </a:t>
            </a:r>
          </a:p>
          <a:p>
            <a:pPr marL="457200" lvl="0" indent="-457200">
              <a:buAutoNum type="arabicPeriod"/>
            </a:pPr>
            <a:r>
              <a:rPr lang="hr-HR" sz="2400" b="1" dirty="0" smtClean="0"/>
              <a:t>ZVONIMIR ČERIN – PMF MATEMATIKA ZAGREB </a:t>
            </a:r>
          </a:p>
          <a:p>
            <a:pPr lvl="0"/>
            <a:endParaRPr lang="hr-HR" sz="24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lvl="0" indent="-457200">
              <a:buAutoNum type="arabicPeriod"/>
            </a:pPr>
            <a:endParaRPr lang="hr-HR" sz="2400" b="1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20687"/>
            <a:ext cx="192722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7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Šah (pojedinačno) 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1092027" y="3068959"/>
            <a:ext cx="7200800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000" b="1" dirty="0" smtClean="0"/>
              <a:t>1. </a:t>
            </a:r>
            <a:r>
              <a:rPr lang="hr-HR" sz="2000" b="1" dirty="0"/>
              <a:t>ZVONIMIR TOMIČIĆ – PRAVNI </a:t>
            </a:r>
            <a:r>
              <a:rPr lang="hr-HR" sz="2000" b="1" dirty="0" smtClean="0"/>
              <a:t>FAKULTET </a:t>
            </a:r>
            <a:r>
              <a:rPr lang="hr-HR" sz="2000" b="1" dirty="0"/>
              <a:t>OS</a:t>
            </a:r>
          </a:p>
          <a:p>
            <a:pPr lvl="0">
              <a:lnSpc>
                <a:spcPct val="150000"/>
              </a:lnSpc>
            </a:pPr>
            <a:r>
              <a:rPr lang="hr-HR" sz="2000" b="1" dirty="0" smtClean="0"/>
              <a:t>2. ROMAN HUSAR – NSK ZAGREB</a:t>
            </a:r>
          </a:p>
          <a:p>
            <a:pPr lvl="0">
              <a:lnSpc>
                <a:spcPct val="150000"/>
              </a:lnSpc>
            </a:pPr>
            <a:r>
              <a:rPr lang="hr-HR" sz="2000" b="1" dirty="0" smtClean="0"/>
              <a:t>3. PAVAO BALIČEVIĆ – POLJOPRIVRENI </a:t>
            </a:r>
            <a:r>
              <a:rPr lang="hr-HR" sz="2000" b="1" dirty="0" smtClean="0"/>
              <a:t>FAKULTET </a:t>
            </a:r>
            <a:r>
              <a:rPr lang="hr-HR" sz="2000" b="1" dirty="0" smtClean="0"/>
              <a:t>OSIJEKU</a:t>
            </a:r>
            <a:endParaRPr lang="hr-HR" sz="20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8680"/>
            <a:ext cx="2352675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9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/>
          <a:lstStyle/>
          <a:p>
            <a:pPr algn="l"/>
            <a:r>
              <a:rPr lang="hr-HR" dirty="0" smtClean="0"/>
              <a:t>Šah (EKIPNO) </a:t>
            </a:r>
            <a:endParaRPr lang="hr-H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2678"/>
            <a:ext cx="2352675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avokutnik 6"/>
          <p:cNvSpPr/>
          <p:nvPr/>
        </p:nvSpPr>
        <p:spPr>
          <a:xfrm>
            <a:off x="1092027" y="3068959"/>
            <a:ext cx="7200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hr-HR" sz="2400" b="1" dirty="0" smtClean="0"/>
              <a:t>1</a:t>
            </a:r>
            <a:r>
              <a:rPr lang="hr-HR" sz="3200" b="1" dirty="0" smtClean="0"/>
              <a:t>. NSK ZAGREB</a:t>
            </a:r>
            <a:endParaRPr lang="hr-HR" sz="3200" b="1" dirty="0"/>
          </a:p>
          <a:p>
            <a:pPr lvl="0"/>
            <a:r>
              <a:rPr lang="hr-HR" sz="3200" b="1" dirty="0" smtClean="0"/>
              <a:t>2. POLJOPRIVREDNI FAKULTET OSIJEK</a:t>
            </a:r>
          </a:p>
          <a:p>
            <a:pPr lvl="0"/>
            <a:r>
              <a:rPr lang="hr-HR" sz="3200" b="1" dirty="0" smtClean="0"/>
              <a:t>3. PROMETNI FAKULTET ZAGREB</a:t>
            </a:r>
            <a:endParaRPr lang="hr-HR" sz="3200" b="1" dirty="0"/>
          </a:p>
        </p:txBody>
      </p:sp>
    </p:spTree>
    <p:extLst>
      <p:ext uri="{BB962C8B-B14F-4D97-AF65-F5344CB8AC3E}">
        <p14:creationId xmlns:p14="http://schemas.microsoft.com/office/powerpoint/2010/main" val="2041893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3080" y="3212976"/>
            <a:ext cx="6400800" cy="1473200"/>
          </a:xfrm>
        </p:spPr>
        <p:txBody>
          <a:bodyPr>
            <a:normAutofit fontScale="77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hr-HR" b="1" dirty="0" smtClean="0">
              <a:ln w="11430">
                <a:solidFill>
                  <a:srgbClr val="3333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hr-HR" sz="9400" b="1" dirty="0" smtClean="0">
                <a:ln w="11430">
                  <a:solidFill>
                    <a:srgbClr val="3333FF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nkGothic Md BT" panose="020B0807020203060204" pitchFamily="34" charset="0"/>
              </a:rPr>
              <a:t>SPONZORI</a:t>
            </a:r>
            <a:r>
              <a:rPr lang="hr-HR" sz="9400" b="1" dirty="0" smtClean="0">
                <a:ln w="11430">
                  <a:solidFill>
                    <a:srgbClr val="3333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nkGothic Md BT" panose="020B0807020203060204" pitchFamily="34" charset="0"/>
              </a:rPr>
              <a:t> </a:t>
            </a:r>
            <a:endParaRPr lang="hr-HR" sz="9400" b="1" dirty="0">
              <a:ln w="11430">
                <a:solidFill>
                  <a:srgbClr val="3333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nkGothic Md BT" panose="020B080702020306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22773" y="692696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17. </a:t>
            </a:r>
            <a:r>
              <a:rPr lang="hr-HR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SPORTSKE IGRE 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33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pperplate Gothic Bold" pitchFamily="34" charset="0"/>
            </a:endParaRPr>
          </a:p>
          <a:p>
            <a:r>
              <a:rPr lang="hr-H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ROVINJ – AMARIN</a:t>
            </a:r>
          </a:p>
        </p:txBody>
      </p:sp>
    </p:spTree>
    <p:extLst>
      <p:ext uri="{BB962C8B-B14F-4D97-AF65-F5344CB8AC3E}">
        <p14:creationId xmlns:p14="http://schemas.microsoft.com/office/powerpoint/2010/main" val="76055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88">
        <p14:flip dir="r"/>
        <p:sndAc>
          <p:stSnd>
            <p:snd r:embed="rId3" name="edward_maya-stereo_love 2.wav"/>
          </p:stSnd>
        </p:sndAc>
      </p:transition>
    </mc:Choice>
    <mc:Fallback xmlns="">
      <p:transition spd="slow" advTm="1088">
        <p:fade/>
        <p:sndAc>
          <p:stSnd>
            <p:snd r:embed="rId5" name="edward_maya-stereo_love 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dirty="0" smtClean="0"/>
              <a:t>BOĆANJE 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755576" y="2276872"/>
            <a:ext cx="77048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u="sng" dirty="0"/>
              <a:t>Boćanje (Muški)</a:t>
            </a:r>
            <a:endParaRPr lang="hr-HR" sz="2000" u="sng" dirty="0"/>
          </a:p>
          <a:p>
            <a:pPr lvl="0"/>
            <a:r>
              <a:rPr lang="hr-HR" sz="2000" b="1" dirty="0" smtClean="0"/>
              <a:t>1.  POMORSKI FAKULTET RIJEKA II</a:t>
            </a:r>
          </a:p>
          <a:p>
            <a:pPr lvl="0"/>
            <a:r>
              <a:rPr lang="hr-HR" sz="2000" b="1" dirty="0" smtClean="0"/>
              <a:t>2. SVEUČILIŠTE U ZADRU</a:t>
            </a:r>
            <a:endParaRPr lang="hr-HR" sz="2000" dirty="0"/>
          </a:p>
          <a:p>
            <a:pPr lvl="0"/>
            <a:r>
              <a:rPr lang="hr-HR" sz="2000" b="1" dirty="0" smtClean="0"/>
              <a:t>3.  ETF</a:t>
            </a:r>
            <a:r>
              <a:rPr lang="hr-HR" sz="2000" b="1" dirty="0"/>
              <a:t> </a:t>
            </a:r>
            <a:r>
              <a:rPr lang="hr-HR" sz="2000" b="1" dirty="0" smtClean="0"/>
              <a:t> </a:t>
            </a:r>
            <a:r>
              <a:rPr lang="hr-HR" sz="2000" b="1" dirty="0"/>
              <a:t>OSIJEK - </a:t>
            </a:r>
            <a:r>
              <a:rPr lang="hr-HR" sz="2000" b="1" dirty="0" smtClean="0"/>
              <a:t>II</a:t>
            </a:r>
            <a:endParaRPr lang="hr-HR" sz="2000" dirty="0"/>
          </a:p>
          <a:p>
            <a:endParaRPr lang="hr-HR" sz="2000" b="1" dirty="0" smtClean="0"/>
          </a:p>
          <a:p>
            <a:pPr lvl="6"/>
            <a:r>
              <a:rPr lang="hr-HR" sz="2000" b="1" u="sng" dirty="0" smtClean="0"/>
              <a:t>Boćanje </a:t>
            </a:r>
            <a:r>
              <a:rPr lang="hr-HR" sz="2000" b="1" u="sng" dirty="0"/>
              <a:t>(Žene</a:t>
            </a:r>
            <a:r>
              <a:rPr lang="hr-HR" sz="2000" b="1" u="sng" dirty="0" smtClean="0"/>
              <a:t>)</a:t>
            </a:r>
            <a:r>
              <a:rPr lang="hr-HR" sz="2000" b="1" u="sng" dirty="0"/>
              <a:t> </a:t>
            </a:r>
            <a:endParaRPr lang="hr-HR" sz="2000" b="1" u="sng" dirty="0" smtClean="0"/>
          </a:p>
          <a:p>
            <a:pPr lvl="6"/>
            <a:r>
              <a:rPr lang="hr-HR" sz="2000" b="1" dirty="0" smtClean="0"/>
              <a:t>1. RGNF ZGB / PMF PRIR. ZGB</a:t>
            </a:r>
            <a:endParaRPr lang="hr-HR" sz="2000" dirty="0"/>
          </a:p>
          <a:p>
            <a:pPr lvl="6"/>
            <a:r>
              <a:rPr lang="hr-HR" sz="2000" b="1" dirty="0" smtClean="0"/>
              <a:t>2. SVEUČILIŠTE U ZADRU</a:t>
            </a:r>
            <a:endParaRPr lang="hr-HR" sz="2000" dirty="0"/>
          </a:p>
          <a:p>
            <a:pPr lvl="6"/>
            <a:r>
              <a:rPr lang="hr-HR" sz="2000" b="1" dirty="0" smtClean="0"/>
              <a:t>3. FILOZOFSKI FAKULTET OSIJEK I</a:t>
            </a:r>
            <a:endParaRPr lang="hr-HR" sz="2000" dirty="0"/>
          </a:p>
          <a:p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409" y="442172"/>
            <a:ext cx="2886075" cy="158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178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60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</a:rPr>
              <a:t>GLAVNI SPONZOR </a:t>
            </a:r>
            <a:endParaRPr lang="hr-HR" sz="6000" b="1" dirty="0">
              <a:ln w="11430"/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0" y="1549821"/>
            <a:ext cx="6962353" cy="48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4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51">
        <p14:flip dir="r"/>
        <p:sndAc>
          <p:stSnd>
            <p:snd r:embed="rId3" name="edward_maya-stereo_love 2.wav"/>
          </p:stSnd>
        </p:sndAc>
      </p:transition>
    </mc:Choice>
    <mc:Fallback xmlns="">
      <p:transition spd="slow" advTm="651">
        <p:fade/>
        <p:sndAc>
          <p:stSnd>
            <p:snd r:embed="rId5" name="edward_maya-stereo_love 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1" y="2636912"/>
            <a:ext cx="8562975" cy="1257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60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</a:rPr>
              <a:t>OSTALI SPONZORI</a:t>
            </a:r>
            <a:endParaRPr lang="hr-HR" sz="6000" b="1" dirty="0">
              <a:ln w="11430"/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2" y="4077072"/>
            <a:ext cx="885825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3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106">
        <p14:flip dir="r"/>
        <p:sndAc>
          <p:stSnd>
            <p:snd r:embed="rId3" name="edward_maya-stereo_love 2.wav"/>
          </p:stSnd>
        </p:sndAc>
      </p:transition>
    </mc:Choice>
    <mc:Fallback xmlns="">
      <p:transition spd="slow" advClick="0" advTm="2106">
        <p:fade/>
        <p:sndAc>
          <p:stSnd>
            <p:snd r:embed="rId21" name="edward_maya-stereo_love 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897" y="2204864"/>
            <a:ext cx="3140238" cy="3422327"/>
          </a:xfrm>
          <a:prstGeom prst="rect">
            <a:avLst/>
          </a:prstGeom>
          <a:effectLst/>
        </p:spPr>
      </p:pic>
      <p:sp>
        <p:nvSpPr>
          <p:cNvPr id="2" name="TekstniOkvir 1"/>
          <p:cNvSpPr txBox="1"/>
          <p:nvPr/>
        </p:nvSpPr>
        <p:spPr>
          <a:xfrm>
            <a:off x="700828" y="302656"/>
            <a:ext cx="7776864" cy="59708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endParaRPr lang="hr-HR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hr-HR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hr-HR" sz="3200" b="1" dirty="0" smtClean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nkGothic Md BT" panose="020B0807020203060204" pitchFamily="34" charset="0"/>
              </a:rPr>
              <a:t>VIDIMO SE SLJEDEĆE GODINE !</a:t>
            </a:r>
          </a:p>
          <a:p>
            <a:pPr algn="ctr"/>
            <a:endParaRPr lang="hr-HR" sz="3200" b="1" dirty="0" smtClean="0">
              <a:ln w="1905"/>
              <a:solidFill>
                <a:srgbClr val="3333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ankGothic Md BT" panose="020B0807020203060204" pitchFamily="34" charset="0"/>
            </a:endParaRPr>
          </a:p>
          <a:p>
            <a:pPr algn="ctr"/>
            <a:endParaRPr lang="hr-HR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hr-HR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hr-HR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hr-HR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hr-HR" sz="5400" b="1" dirty="0" smtClean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nkGothic Md BT" panose="020B0807020203060204" pitchFamily="34" charset="0"/>
              </a:rPr>
              <a:t>NAJBOLJI STE !!!!</a:t>
            </a:r>
            <a:endParaRPr lang="hr-HR" sz="5400" b="1" dirty="0">
              <a:ln w="1905"/>
              <a:solidFill>
                <a:srgbClr val="3333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ankGothic Md BT" panose="020B0807020203060204" pitchFamily="34" charset="0"/>
            </a:endParaRPr>
          </a:p>
        </p:txBody>
      </p:sp>
      <p:sp>
        <p:nvSpPr>
          <p:cNvPr id="7" name="Naslov 6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							KRAJ…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610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BELA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107504" y="3199804"/>
            <a:ext cx="892899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b="1" dirty="0" smtClean="0"/>
              <a:t>1. </a:t>
            </a:r>
            <a:r>
              <a:rPr lang="hr-HR" sz="2000" b="1" dirty="0" smtClean="0"/>
              <a:t>IVAN TROJAN / ŽELJKO TIKAS  </a:t>
            </a:r>
            <a:r>
              <a:rPr lang="hr-HR" sz="2400" b="1" dirty="0" smtClean="0"/>
              <a:t>– </a:t>
            </a:r>
            <a:r>
              <a:rPr lang="hr-HR" sz="2000" b="1" dirty="0" smtClean="0"/>
              <a:t>FILOZOFSKI FAKULTET OSIJEK</a:t>
            </a:r>
          </a:p>
          <a:p>
            <a:r>
              <a:rPr lang="hr-HR" sz="2400" b="1" dirty="0" smtClean="0"/>
              <a:t>2. </a:t>
            </a:r>
            <a:r>
              <a:rPr lang="hr-HR" sz="2000" b="1" dirty="0" smtClean="0"/>
              <a:t>DARKO ĐURKOVIĆ / DAVOR VRANDEČIĆ </a:t>
            </a:r>
            <a:r>
              <a:rPr lang="hr-HR" sz="2400" b="1" dirty="0" smtClean="0"/>
              <a:t>– </a:t>
            </a:r>
            <a:r>
              <a:rPr lang="hr-HR" sz="2000" b="1" dirty="0" smtClean="0"/>
              <a:t>ETF OSIJEK </a:t>
            </a:r>
          </a:p>
          <a:p>
            <a:r>
              <a:rPr lang="hr-HR" sz="2400" b="1" dirty="0" smtClean="0"/>
              <a:t>3. </a:t>
            </a:r>
            <a:r>
              <a:rPr lang="hr-HR" sz="2000" b="1" dirty="0" smtClean="0"/>
              <a:t>IVAN TROJAN  / SLAĐANA JOSIPOVIĆ - BATAREK </a:t>
            </a:r>
            <a:r>
              <a:rPr lang="hr-HR" sz="2400" b="1" dirty="0" smtClean="0"/>
              <a:t>– </a:t>
            </a:r>
            <a:r>
              <a:rPr lang="hr-HR" sz="2000" b="1" dirty="0" smtClean="0"/>
              <a:t>FILOZOFSKI FAKULTET OSIJEK </a:t>
            </a:r>
            <a:endParaRPr lang="hr-HR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1795">
            <a:off x="6372200" y="490240"/>
            <a:ext cx="2038350" cy="224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861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BRIŠKULA &amp; TREŠETA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179512" y="2348880"/>
            <a:ext cx="860996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</a:pPr>
            <a:r>
              <a:rPr lang="hr-HR" sz="2400" b="1" dirty="0" smtClean="0"/>
              <a:t>FESB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hr-HR" sz="2400" b="1" dirty="0" smtClean="0"/>
              <a:t> (Lada </a:t>
            </a:r>
            <a:r>
              <a:rPr lang="hr-HR" sz="2400" b="1" dirty="0" err="1" smtClean="0"/>
              <a:t>Sartori</a:t>
            </a:r>
            <a:r>
              <a:rPr lang="hr-HR" sz="2400" b="1" dirty="0" smtClean="0"/>
              <a:t> &amp; Željko Domazet) </a:t>
            </a:r>
            <a:br>
              <a:rPr lang="hr-HR" sz="2400" b="1" dirty="0" smtClean="0"/>
            </a:br>
            <a:endParaRPr lang="hr-HR" sz="11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1400" b="1" dirty="0" smtClean="0"/>
          </a:p>
          <a:p>
            <a:r>
              <a:rPr lang="hr-HR" sz="2400" b="1" dirty="0" smtClean="0"/>
              <a:t>2.  SVEUČILIŠTE U ZADRU / POLJOPRIVREDNI FAKULTET OSIJEK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hr-HR" sz="2400" b="1" dirty="0"/>
              <a:t>(Milenko Lončar &amp; Tihana </a:t>
            </a:r>
            <a:r>
              <a:rPr lang="hr-HR" sz="2400" b="1" dirty="0" err="1"/>
              <a:t>Sudarić</a:t>
            </a:r>
            <a:r>
              <a:rPr lang="hr-HR" sz="2400" b="1" dirty="0"/>
              <a:t>) </a:t>
            </a:r>
            <a:br>
              <a:rPr lang="hr-HR" sz="2400" b="1" dirty="0"/>
            </a:br>
            <a:r>
              <a:rPr lang="hr-HR" sz="2400" b="1" dirty="0" smtClean="0"/>
              <a:t>	 </a:t>
            </a:r>
          </a:p>
          <a:p>
            <a:pPr lvl="0"/>
            <a:r>
              <a:rPr lang="hr-HR" sz="2400" b="1" dirty="0" smtClean="0"/>
              <a:t>3. MEDICINSKI  FAKULTET  RIJEKA  III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hr-HR" sz="2400" b="1" dirty="0" smtClean="0"/>
              <a:t> (Meri </a:t>
            </a:r>
            <a:r>
              <a:rPr lang="hr-HR" sz="2400" b="1" dirty="0" err="1" smtClean="0"/>
              <a:t>Cucančić</a:t>
            </a:r>
            <a:r>
              <a:rPr lang="hr-HR" sz="2400" b="1" dirty="0" smtClean="0"/>
              <a:t> &amp; Marina </a:t>
            </a:r>
            <a:r>
              <a:rPr lang="hr-HR" sz="2400" b="1" dirty="0" err="1" smtClean="0"/>
              <a:t>Mamula</a:t>
            </a:r>
            <a:r>
              <a:rPr lang="hr-HR" sz="2400" b="1" dirty="0" smtClean="0"/>
              <a:t>) </a:t>
            </a:r>
            <a:r>
              <a:rPr lang="hr-HR" sz="2400" b="1" dirty="0"/>
              <a:t/>
            </a:r>
            <a:br>
              <a:rPr lang="hr-HR" sz="2400" b="1" dirty="0"/>
            </a:br>
            <a:endParaRPr lang="hr-HR" sz="1100" b="1" dirty="0"/>
          </a:p>
          <a:p>
            <a:pPr lvl="0"/>
            <a:endParaRPr lang="hr-HR" sz="2400" b="1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hr-HR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337">
            <a:off x="5893398" y="565289"/>
            <a:ext cx="2705100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634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Cross (Muški)</a:t>
            </a:r>
            <a:endParaRPr lang="hr-HR" dirty="0"/>
          </a:p>
        </p:txBody>
      </p:sp>
      <p:sp>
        <p:nvSpPr>
          <p:cNvPr id="2" name="Pravokutnik 1"/>
          <p:cNvSpPr/>
          <p:nvPr/>
        </p:nvSpPr>
        <p:spPr>
          <a:xfrm>
            <a:off x="13256" y="2348880"/>
            <a:ext cx="902323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u="sng" dirty="0" smtClean="0">
                <a:solidFill>
                  <a:schemeClr val="accent1">
                    <a:lumMod val="50000"/>
                  </a:schemeClr>
                </a:solidFill>
              </a:rPr>
              <a:t>KATEGORIJA </a:t>
            </a:r>
            <a:r>
              <a:rPr lang="hr-HR" sz="2000" b="1" u="sng" dirty="0">
                <a:solidFill>
                  <a:schemeClr val="accent1">
                    <a:lumMod val="50000"/>
                  </a:schemeClr>
                </a:solidFill>
              </a:rPr>
              <a:t>DO 35 GODINA</a:t>
            </a:r>
          </a:p>
          <a:p>
            <a:pPr lvl="0"/>
            <a:r>
              <a:rPr lang="hr-HR" sz="2000" b="1" dirty="0" smtClean="0">
                <a:solidFill>
                  <a:schemeClr val="accent1">
                    <a:lumMod val="50000"/>
                  </a:schemeClr>
                </a:solidFill>
              </a:rPr>
              <a:t>1.  LUKA MUDRONJA – POMORSKI FAKULTET SPLIT </a:t>
            </a:r>
          </a:p>
          <a:p>
            <a:r>
              <a:rPr lang="hr-HR" sz="2000" b="1" dirty="0" smtClean="0">
                <a:solidFill>
                  <a:schemeClr val="accent1">
                    <a:lumMod val="50000"/>
                  </a:schemeClr>
                </a:solidFill>
              </a:rPr>
              <a:t>2. SANJIN 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</a:rPr>
              <a:t>VALČIĆ </a:t>
            </a:r>
            <a:r>
              <a:rPr lang="hr-HR" sz="2000" b="1" dirty="0" smtClean="0">
                <a:solidFill>
                  <a:schemeClr val="accent1">
                    <a:lumMod val="50000"/>
                  </a:schemeClr>
                </a:solidFill>
              </a:rPr>
              <a:t>– POMORSKI FAKULTET RIJEKA </a:t>
            </a:r>
          </a:p>
          <a:p>
            <a:pPr lvl="0"/>
            <a:r>
              <a:rPr lang="hr-HR" sz="2000" b="1" dirty="0" smtClean="0">
                <a:solidFill>
                  <a:schemeClr val="accent1">
                    <a:lumMod val="50000"/>
                  </a:schemeClr>
                </a:solidFill>
              </a:rPr>
              <a:t>3. JOSIP BARIŠIĆ – IRB ZAGREB</a:t>
            </a:r>
          </a:p>
          <a:p>
            <a:pPr lvl="0"/>
            <a:endParaRPr lang="hr-HR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hr-HR" sz="2000" b="1" dirty="0" smtClean="0"/>
              <a:t>		</a:t>
            </a:r>
            <a:r>
              <a:rPr lang="hr-HR" sz="2000" b="1" u="sng" dirty="0" smtClean="0">
                <a:solidFill>
                  <a:srgbClr val="006600"/>
                </a:solidFill>
              </a:rPr>
              <a:t>KATEGORIJA </a:t>
            </a:r>
            <a:r>
              <a:rPr lang="hr-HR" sz="2000" b="1" u="sng" dirty="0">
                <a:solidFill>
                  <a:srgbClr val="006600"/>
                </a:solidFill>
              </a:rPr>
              <a:t>OD </a:t>
            </a:r>
            <a:r>
              <a:rPr lang="hr-HR" sz="2000" b="1" u="sng" dirty="0" smtClean="0">
                <a:solidFill>
                  <a:srgbClr val="006600"/>
                </a:solidFill>
              </a:rPr>
              <a:t>36 DO 50 </a:t>
            </a:r>
            <a:r>
              <a:rPr lang="hr-HR" sz="2000" b="1" u="sng" dirty="0">
                <a:solidFill>
                  <a:srgbClr val="006600"/>
                </a:solidFill>
              </a:rPr>
              <a:t>GODINA</a:t>
            </a:r>
          </a:p>
          <a:p>
            <a:pPr lvl="5"/>
            <a:r>
              <a:rPr lang="hr-HR" sz="2000" b="1" dirty="0" smtClean="0">
                <a:solidFill>
                  <a:srgbClr val="006600"/>
                </a:solidFill>
              </a:rPr>
              <a:t>1. IGOR </a:t>
            </a:r>
            <a:r>
              <a:rPr lang="hr-HR" sz="2000" b="1" dirty="0">
                <a:solidFill>
                  <a:srgbClr val="006600"/>
                </a:solidFill>
              </a:rPr>
              <a:t>RUDAN </a:t>
            </a:r>
            <a:r>
              <a:rPr lang="hr-HR" sz="2000" b="1" dirty="0" smtClean="0">
                <a:solidFill>
                  <a:srgbClr val="006600"/>
                </a:solidFill>
              </a:rPr>
              <a:t>– </a:t>
            </a:r>
            <a:r>
              <a:rPr lang="hr-HR" sz="2000" b="1" dirty="0">
                <a:solidFill>
                  <a:srgbClr val="006600"/>
                </a:solidFill>
              </a:rPr>
              <a:t>POMORSKI </a:t>
            </a:r>
            <a:r>
              <a:rPr lang="hr-HR" sz="2000" b="1" dirty="0" smtClean="0">
                <a:solidFill>
                  <a:srgbClr val="006600"/>
                </a:solidFill>
              </a:rPr>
              <a:t>FAKULTET RIJEKA</a:t>
            </a:r>
          </a:p>
          <a:p>
            <a:pPr lvl="5"/>
            <a:r>
              <a:rPr lang="hr-HR" sz="2000" b="1" dirty="0" smtClean="0">
                <a:solidFill>
                  <a:srgbClr val="006600"/>
                </a:solidFill>
              </a:rPr>
              <a:t>2. DALIBOR BULJIĆ – ETF OSIJEK </a:t>
            </a:r>
          </a:p>
          <a:p>
            <a:pPr lvl="5"/>
            <a:r>
              <a:rPr lang="hr-HR" sz="2000" b="1" dirty="0" smtClean="0">
                <a:solidFill>
                  <a:srgbClr val="006600"/>
                </a:solidFill>
              </a:rPr>
              <a:t>3. GORAN ĆURIĆ – MEDICINSKI FAKULTET OSIJEK </a:t>
            </a:r>
          </a:p>
          <a:p>
            <a:pPr lvl="4"/>
            <a:endParaRPr lang="hr-HR" sz="2000" b="1" dirty="0" smtClean="0">
              <a:solidFill>
                <a:srgbClr val="006600"/>
              </a:solidFill>
            </a:endParaRPr>
          </a:p>
          <a:p>
            <a:pPr lvl="3"/>
            <a:r>
              <a:rPr lang="hr-HR" sz="2000" b="1" u="sng" dirty="0" smtClean="0">
                <a:solidFill>
                  <a:srgbClr val="000066"/>
                </a:solidFill>
              </a:rPr>
              <a:t>KATEGORIJA </a:t>
            </a:r>
            <a:r>
              <a:rPr lang="hr-HR" sz="2000" b="1" u="sng" dirty="0">
                <a:solidFill>
                  <a:srgbClr val="000066"/>
                </a:solidFill>
              </a:rPr>
              <a:t>OD 51 GODINE I </a:t>
            </a:r>
            <a:r>
              <a:rPr lang="hr-HR" sz="2000" b="1" u="sng" dirty="0" smtClean="0">
                <a:solidFill>
                  <a:srgbClr val="000066"/>
                </a:solidFill>
              </a:rPr>
              <a:t>VIŠE</a:t>
            </a:r>
          </a:p>
          <a:p>
            <a:pPr marL="1828800" lvl="3" indent="-457200">
              <a:buAutoNum type="arabicPeriod"/>
            </a:pPr>
            <a:r>
              <a:rPr lang="hr-HR" sz="2000" b="1" dirty="0" smtClean="0">
                <a:solidFill>
                  <a:srgbClr val="000066"/>
                </a:solidFill>
              </a:rPr>
              <a:t>DAMIR </a:t>
            </a:r>
            <a:r>
              <a:rPr lang="hr-HR" sz="2000" b="1" dirty="0" smtClean="0">
                <a:solidFill>
                  <a:srgbClr val="000066"/>
                </a:solidFill>
              </a:rPr>
              <a:t>ŠARENIĆ – EKONOMSKI </a:t>
            </a:r>
            <a:r>
              <a:rPr lang="hr-HR" sz="2000" b="1" dirty="0" smtClean="0">
                <a:solidFill>
                  <a:srgbClr val="000066"/>
                </a:solidFill>
              </a:rPr>
              <a:t>FAKFAKULTET ZAGREB</a:t>
            </a:r>
            <a:endParaRPr lang="hr-HR" sz="2000" b="1" dirty="0">
              <a:solidFill>
                <a:srgbClr val="000066"/>
              </a:solidFill>
            </a:endParaRPr>
          </a:p>
          <a:p>
            <a:pPr marL="1828800" lvl="3" indent="-457200">
              <a:buAutoNum type="arabicPeriod"/>
            </a:pPr>
            <a:r>
              <a:rPr lang="hr-HR" sz="2000" b="1" dirty="0" smtClean="0">
                <a:solidFill>
                  <a:srgbClr val="000066"/>
                </a:solidFill>
              </a:rPr>
              <a:t>ŽELJKO </a:t>
            </a:r>
            <a:r>
              <a:rPr lang="hr-HR" sz="2000" b="1" dirty="0" smtClean="0">
                <a:solidFill>
                  <a:srgbClr val="000066"/>
                </a:solidFill>
              </a:rPr>
              <a:t>BEISSMANN – FILOZOFSKI </a:t>
            </a:r>
            <a:r>
              <a:rPr lang="hr-HR" sz="2000" b="1" dirty="0" smtClean="0">
                <a:solidFill>
                  <a:srgbClr val="000066"/>
                </a:solidFill>
              </a:rPr>
              <a:t>FAKULTET OSIJEK</a:t>
            </a:r>
            <a:endParaRPr lang="hr-HR" sz="2000" b="1" dirty="0">
              <a:solidFill>
                <a:srgbClr val="000066"/>
              </a:solidFill>
            </a:endParaRPr>
          </a:p>
          <a:p>
            <a:pPr marL="1828800" lvl="3" indent="-457200">
              <a:buAutoNum type="arabicPeriod"/>
            </a:pPr>
            <a:r>
              <a:rPr lang="hr-HR" sz="2000" b="1" dirty="0" smtClean="0">
                <a:solidFill>
                  <a:srgbClr val="000066"/>
                </a:solidFill>
              </a:rPr>
              <a:t>HRVOJE </a:t>
            </a:r>
            <a:r>
              <a:rPr lang="hr-HR" sz="2000" b="1" dirty="0" smtClean="0">
                <a:solidFill>
                  <a:srgbClr val="000066"/>
                </a:solidFill>
              </a:rPr>
              <a:t>BARIČEVIĆ –  POMORSKI FAKULTET RIJEKA</a:t>
            </a:r>
            <a:endParaRPr lang="hr-HR" sz="2000" b="1" dirty="0">
              <a:solidFill>
                <a:srgbClr val="00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04664"/>
            <a:ext cx="2705100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6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Cross (Ženski)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6672"/>
            <a:ext cx="270033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avokutnik 6"/>
          <p:cNvSpPr/>
          <p:nvPr/>
        </p:nvSpPr>
        <p:spPr>
          <a:xfrm>
            <a:off x="220964" y="2708920"/>
            <a:ext cx="875114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u="sng" dirty="0" smtClean="0">
                <a:solidFill>
                  <a:srgbClr val="FF00FF"/>
                </a:solidFill>
              </a:rPr>
              <a:t>KATEGORIJA </a:t>
            </a:r>
            <a:r>
              <a:rPr lang="hr-HR" sz="2000" b="1" u="sng" dirty="0">
                <a:solidFill>
                  <a:srgbClr val="FF00FF"/>
                </a:solidFill>
              </a:rPr>
              <a:t>DO 35 GODINA</a:t>
            </a:r>
          </a:p>
          <a:p>
            <a:pPr lvl="0"/>
            <a:r>
              <a:rPr lang="hr-HR" sz="2000" b="1" dirty="0" smtClean="0">
                <a:solidFill>
                  <a:srgbClr val="FF00FF"/>
                </a:solidFill>
              </a:rPr>
              <a:t>1. </a:t>
            </a:r>
            <a:r>
              <a:rPr lang="hr-HR" sz="2000" b="1" dirty="0">
                <a:solidFill>
                  <a:srgbClr val="FF00FF"/>
                </a:solidFill>
              </a:rPr>
              <a:t>MILA </a:t>
            </a:r>
            <a:r>
              <a:rPr lang="hr-HR" sz="2000" b="1" dirty="0" smtClean="0">
                <a:solidFill>
                  <a:srgbClr val="FF00FF"/>
                </a:solidFill>
              </a:rPr>
              <a:t>PERASOVIĆ – FILOZOFSKI FAKULTET ZAGREB </a:t>
            </a:r>
            <a:endParaRPr lang="hr-HR" sz="2000" b="1" dirty="0">
              <a:solidFill>
                <a:srgbClr val="FF00FF"/>
              </a:solidFill>
            </a:endParaRPr>
          </a:p>
          <a:p>
            <a:pPr lvl="0"/>
            <a:r>
              <a:rPr lang="hr-HR" sz="2000" b="1" dirty="0" smtClean="0">
                <a:solidFill>
                  <a:srgbClr val="FF00FF"/>
                </a:solidFill>
              </a:rPr>
              <a:t>2. SNIJEŽANA </a:t>
            </a:r>
            <a:r>
              <a:rPr lang="hr-HR" sz="2000" b="1" dirty="0">
                <a:solidFill>
                  <a:srgbClr val="FF00FF"/>
                </a:solidFill>
              </a:rPr>
              <a:t>PAPIĆ </a:t>
            </a:r>
            <a:r>
              <a:rPr lang="hr-HR" sz="2000" b="1" dirty="0" smtClean="0">
                <a:solidFill>
                  <a:srgbClr val="FF00FF"/>
                </a:solidFill>
              </a:rPr>
              <a:t>– MALIJAN – REKTORAT SVEUČILIŠTA ZAGREB</a:t>
            </a:r>
            <a:endParaRPr lang="hr-HR" sz="2000" b="1" dirty="0">
              <a:solidFill>
                <a:srgbClr val="FF00FF"/>
              </a:solidFill>
            </a:endParaRPr>
          </a:p>
          <a:p>
            <a:pPr lvl="0"/>
            <a:r>
              <a:rPr lang="hr-HR" sz="2000" b="1" dirty="0" smtClean="0">
                <a:solidFill>
                  <a:srgbClr val="FF00FF"/>
                </a:solidFill>
              </a:rPr>
              <a:t>3. KRISTINA </a:t>
            </a:r>
            <a:r>
              <a:rPr lang="hr-HR" sz="2000" b="1" dirty="0">
                <a:solidFill>
                  <a:srgbClr val="FF00FF"/>
                </a:solidFill>
              </a:rPr>
              <a:t>ŠIMUNOVIĆ – </a:t>
            </a:r>
            <a:r>
              <a:rPr lang="hr-HR" sz="2000" b="1" dirty="0" smtClean="0">
                <a:solidFill>
                  <a:srgbClr val="FF00FF"/>
                </a:solidFill>
              </a:rPr>
              <a:t>REKTORAT SVEUČILIŠTA ZAGREB</a:t>
            </a:r>
            <a:endParaRPr lang="hr-HR" sz="2000" b="1" dirty="0">
              <a:solidFill>
                <a:srgbClr val="FF00FF"/>
              </a:solidFill>
            </a:endParaRPr>
          </a:p>
          <a:p>
            <a:endParaRPr lang="hr-HR" sz="2000" b="1" dirty="0" smtClean="0"/>
          </a:p>
          <a:p>
            <a:pPr lvl="4"/>
            <a:r>
              <a:rPr lang="hr-HR" sz="2000" b="1" u="sng" dirty="0" smtClean="0">
                <a:solidFill>
                  <a:srgbClr val="FF0000"/>
                </a:solidFill>
              </a:rPr>
              <a:t>KATEGORIJA OD 36 DO 50 GODINA</a:t>
            </a:r>
          </a:p>
          <a:p>
            <a:pPr lvl="4"/>
            <a:r>
              <a:rPr lang="hr-HR" sz="2000" b="1" dirty="0" smtClean="0">
                <a:solidFill>
                  <a:srgbClr val="FF0000"/>
                </a:solidFill>
              </a:rPr>
              <a:t>1. HELENA BULLE – </a:t>
            </a:r>
            <a:r>
              <a:rPr lang="hr-HR" sz="2000" b="1" dirty="0">
                <a:solidFill>
                  <a:srgbClr val="FF0000"/>
                </a:solidFill>
              </a:rPr>
              <a:t>POMORSKI </a:t>
            </a:r>
            <a:r>
              <a:rPr lang="hr-HR" sz="2000" b="1" dirty="0" smtClean="0">
                <a:solidFill>
                  <a:srgbClr val="FF0000"/>
                </a:solidFill>
              </a:rPr>
              <a:t>FAKULTET </a:t>
            </a:r>
            <a:r>
              <a:rPr lang="hr-HR" sz="2000" b="1" dirty="0">
                <a:solidFill>
                  <a:srgbClr val="FF0000"/>
                </a:solidFill>
              </a:rPr>
              <a:t>SPLIT </a:t>
            </a:r>
            <a:endParaRPr lang="hr-HR" sz="2000" b="1" dirty="0" smtClean="0">
              <a:solidFill>
                <a:srgbClr val="FF0000"/>
              </a:solidFill>
            </a:endParaRPr>
          </a:p>
          <a:p>
            <a:pPr lvl="4"/>
            <a:r>
              <a:rPr lang="hr-HR" sz="2000" b="1" dirty="0" smtClean="0">
                <a:solidFill>
                  <a:srgbClr val="FF0000"/>
                </a:solidFill>
              </a:rPr>
              <a:t>2. GORANA JELIĆ </a:t>
            </a:r>
            <a:r>
              <a:rPr lang="hr-HR" sz="2000" b="1" dirty="0">
                <a:solidFill>
                  <a:srgbClr val="FF0000"/>
                </a:solidFill>
              </a:rPr>
              <a:t>MRČELIĆ </a:t>
            </a:r>
            <a:r>
              <a:rPr lang="hr-HR" sz="2000" b="1" dirty="0" smtClean="0">
                <a:solidFill>
                  <a:srgbClr val="FF0000"/>
                </a:solidFill>
              </a:rPr>
              <a:t>– </a:t>
            </a:r>
            <a:r>
              <a:rPr lang="hr-HR" sz="2000" b="1" dirty="0">
                <a:solidFill>
                  <a:srgbClr val="FF0000"/>
                </a:solidFill>
              </a:rPr>
              <a:t>POMORSKI </a:t>
            </a:r>
            <a:r>
              <a:rPr lang="hr-HR" sz="2000" b="1" dirty="0" smtClean="0">
                <a:solidFill>
                  <a:srgbClr val="FF0000"/>
                </a:solidFill>
              </a:rPr>
              <a:t>FAKULTET </a:t>
            </a:r>
            <a:r>
              <a:rPr lang="hr-HR" sz="2000" b="1" dirty="0">
                <a:solidFill>
                  <a:srgbClr val="FF0000"/>
                </a:solidFill>
              </a:rPr>
              <a:t>SPLIT </a:t>
            </a:r>
            <a:endParaRPr lang="hr-HR" sz="2000" b="1" dirty="0" smtClean="0">
              <a:solidFill>
                <a:srgbClr val="FF0000"/>
              </a:solidFill>
            </a:endParaRPr>
          </a:p>
          <a:p>
            <a:pPr lvl="4"/>
            <a:r>
              <a:rPr lang="hr-HR" sz="2000" b="1" dirty="0" smtClean="0">
                <a:solidFill>
                  <a:srgbClr val="FF0000"/>
                </a:solidFill>
              </a:rPr>
              <a:t>3. </a:t>
            </a:r>
            <a:r>
              <a:rPr lang="hr-HR" sz="2000" b="1" dirty="0">
                <a:solidFill>
                  <a:srgbClr val="FF0000"/>
                </a:solidFill>
              </a:rPr>
              <a:t>DALIDA GALOVIĆ – </a:t>
            </a:r>
            <a:r>
              <a:rPr lang="hr-HR" sz="2000" b="1" dirty="0" smtClean="0">
                <a:solidFill>
                  <a:srgbClr val="FF0000"/>
                </a:solidFill>
              </a:rPr>
              <a:t>POLJOPRIVRENI FAKULTET OSIJEK</a:t>
            </a:r>
          </a:p>
          <a:p>
            <a:pPr lvl="0"/>
            <a:endParaRPr lang="hr-HR" sz="2000" b="1" dirty="0" smtClean="0"/>
          </a:p>
          <a:p>
            <a:pPr lvl="8"/>
            <a:r>
              <a:rPr lang="hr-HR" sz="2000" b="1" u="sng" dirty="0" smtClean="0">
                <a:solidFill>
                  <a:srgbClr val="7030A0"/>
                </a:solidFill>
              </a:rPr>
              <a:t>KATEGORIJA </a:t>
            </a:r>
            <a:r>
              <a:rPr lang="hr-HR" sz="2000" b="1" u="sng" dirty="0">
                <a:solidFill>
                  <a:srgbClr val="7030A0"/>
                </a:solidFill>
              </a:rPr>
              <a:t>OD 51 GODINE I VIŠE</a:t>
            </a:r>
          </a:p>
          <a:p>
            <a:pPr lvl="8"/>
            <a:r>
              <a:rPr lang="hr-HR" sz="2000" b="1" dirty="0" smtClean="0">
                <a:solidFill>
                  <a:srgbClr val="7030A0"/>
                </a:solidFill>
              </a:rPr>
              <a:t>1. KATA ĐAIĆ – ETF OSIJEK </a:t>
            </a:r>
            <a:endParaRPr lang="hr-HR" sz="2000" b="1" dirty="0">
              <a:solidFill>
                <a:srgbClr val="7030A0"/>
              </a:solidFill>
            </a:endParaRPr>
          </a:p>
          <a:p>
            <a:pPr lvl="0"/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34932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Cross (Ukupni pobjednici)</a:t>
            </a:r>
            <a:endParaRPr lang="hr-HR" dirty="0"/>
          </a:p>
        </p:txBody>
      </p:sp>
      <p:sp>
        <p:nvSpPr>
          <p:cNvPr id="6" name="Pravokutnik 5"/>
          <p:cNvSpPr/>
          <p:nvPr/>
        </p:nvSpPr>
        <p:spPr>
          <a:xfrm>
            <a:off x="611560" y="3212976"/>
            <a:ext cx="82809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HELENA BULE – POMORSKI</a:t>
            </a:r>
            <a:r>
              <a:rPr lang="hr-HR" sz="2800" b="1" dirty="0">
                <a:solidFill>
                  <a:srgbClr val="FF0000"/>
                </a:solidFill>
              </a:rPr>
              <a:t> </a:t>
            </a:r>
            <a:r>
              <a:rPr lang="hr-HR" sz="2800" b="1" dirty="0" smtClean="0">
                <a:solidFill>
                  <a:srgbClr val="FF0000"/>
                </a:solidFill>
              </a:rPr>
              <a:t>FAKULTET </a:t>
            </a:r>
            <a:r>
              <a:rPr lang="en-US" sz="2800" b="1" dirty="0" smtClean="0">
                <a:solidFill>
                  <a:srgbClr val="FF0000"/>
                </a:solidFill>
              </a:rPr>
              <a:t>SPLIT</a:t>
            </a:r>
            <a:endParaRPr lang="hr-HR" sz="28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hr-HR" sz="2800" b="1" dirty="0" smtClean="0">
                <a:solidFill>
                  <a:srgbClr val="0070C0"/>
                </a:solidFill>
              </a:rPr>
              <a:t>LUKA MUDRONJA – </a:t>
            </a:r>
            <a:r>
              <a:rPr lang="en-US" sz="2800" b="1" dirty="0">
                <a:solidFill>
                  <a:srgbClr val="0070C0"/>
                </a:solidFill>
              </a:rPr>
              <a:t>POMORSKI</a:t>
            </a:r>
            <a:r>
              <a:rPr lang="hr-HR" sz="2800" b="1" dirty="0">
                <a:solidFill>
                  <a:srgbClr val="0070C0"/>
                </a:solidFill>
              </a:rPr>
              <a:t> </a:t>
            </a:r>
            <a:r>
              <a:rPr lang="hr-HR" sz="2800" b="1" dirty="0" smtClean="0">
                <a:solidFill>
                  <a:srgbClr val="0070C0"/>
                </a:solidFill>
              </a:rPr>
              <a:t>FAKULTET </a:t>
            </a:r>
            <a:r>
              <a:rPr lang="en-US" sz="2800" b="1" dirty="0">
                <a:solidFill>
                  <a:srgbClr val="0070C0"/>
                </a:solidFill>
              </a:rPr>
              <a:t>SPLIT</a:t>
            </a:r>
            <a:endParaRPr lang="hr-HR" sz="2800" b="1" dirty="0">
              <a:solidFill>
                <a:srgbClr val="0070C0"/>
              </a:solidFill>
            </a:endParaRPr>
          </a:p>
          <a:p>
            <a:endParaRPr lang="hr-HR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13170"/>
            <a:ext cx="2016224" cy="125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78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Košarka (Žene)</a:t>
            </a:r>
            <a:endParaRPr lang="hr-HR" dirty="0"/>
          </a:p>
        </p:txBody>
      </p:sp>
      <p:sp>
        <p:nvSpPr>
          <p:cNvPr id="6" name="Pravokutnik 5"/>
          <p:cNvSpPr/>
          <p:nvPr/>
        </p:nvSpPr>
        <p:spPr>
          <a:xfrm>
            <a:off x="755576" y="2924944"/>
            <a:ext cx="794153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800" b="1" dirty="0" smtClean="0"/>
              <a:t>1. POLJOPRIVREDNI FAKULTET OSIJEK   </a:t>
            </a:r>
          </a:p>
          <a:p>
            <a:pPr lvl="0">
              <a:lnSpc>
                <a:spcPct val="150000"/>
              </a:lnSpc>
            </a:pPr>
            <a:r>
              <a:rPr lang="hr-HR" sz="2800" b="1" dirty="0" smtClean="0"/>
              <a:t>2. FILOZOFSKI FAKULTET OSIJEK </a:t>
            </a:r>
            <a:endParaRPr lang="hr-HR" sz="2800" b="1" dirty="0"/>
          </a:p>
          <a:p>
            <a:pPr>
              <a:lnSpc>
                <a:spcPct val="150000"/>
              </a:lnSpc>
            </a:pPr>
            <a:r>
              <a:rPr lang="hr-HR" sz="2800" b="1" dirty="0" smtClean="0"/>
              <a:t>3. REKTORAT SVEUČILIŠTA ZAGREB</a:t>
            </a:r>
            <a:endParaRPr lang="hr-HR" sz="2800" b="1" dirty="0"/>
          </a:p>
          <a:p>
            <a:pPr lvl="0"/>
            <a:endParaRPr lang="hr-H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76672"/>
            <a:ext cx="1676835" cy="1822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40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alni oblik">
  <a:themeElements>
    <a:clrScheme name="Valni oblik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alni oblik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alni oblik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1357</TotalTime>
  <Words>991</Words>
  <Application>Microsoft Office PowerPoint</Application>
  <PresentationFormat>On-screen Show (4:3)</PresentationFormat>
  <Paragraphs>218</Paragraphs>
  <Slides>32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Valni oblik</vt:lpstr>
      <vt:lpstr>NEZAVISNI SINIDKAT  ZNANOSTI I VISOKOG OBRAZOVANJA</vt:lpstr>
      <vt:lpstr>STRELJAŠTVO</vt:lpstr>
      <vt:lpstr>BOĆANJE </vt:lpstr>
      <vt:lpstr>BELA</vt:lpstr>
      <vt:lpstr>BRIŠKULA &amp; TREŠETA</vt:lpstr>
      <vt:lpstr>Cross (Muški)</vt:lpstr>
      <vt:lpstr>Cross (Ženski)</vt:lpstr>
      <vt:lpstr>Cross (Ukupni pobjednici)</vt:lpstr>
      <vt:lpstr>Košarka (Žene)</vt:lpstr>
      <vt:lpstr>Košarka (Muški)</vt:lpstr>
      <vt:lpstr>Kuglanje (Žene)</vt:lpstr>
      <vt:lpstr>Kuglanje (Muški)</vt:lpstr>
      <vt:lpstr>Nogomet (Žene)</vt:lpstr>
      <vt:lpstr>Nogomet (Muški)</vt:lpstr>
      <vt:lpstr>Odbojka na pijesku</vt:lpstr>
      <vt:lpstr>Potezanje konopa (Žene)</vt:lpstr>
      <vt:lpstr>Plivanje (Žene)</vt:lpstr>
      <vt:lpstr>Plivanje (Muški)</vt:lpstr>
      <vt:lpstr>STAND UP PADDLE  (Žene) (Veslanje na dasci)</vt:lpstr>
      <vt:lpstr>STAND UP PADDLE  (Muški) (Veslanje na dasci)</vt:lpstr>
      <vt:lpstr>Pikado (Miješano)</vt:lpstr>
      <vt:lpstr>Stolni tenis (Mješovito)</vt:lpstr>
      <vt:lpstr>Stolni tenis (Žene)    </vt:lpstr>
      <vt:lpstr>Stolni tenis (Muški)</vt:lpstr>
      <vt:lpstr>Tenis (Žene)</vt:lpstr>
      <vt:lpstr>Tenis (Muški)</vt:lpstr>
      <vt:lpstr>Šah (pojedinačno) </vt:lpstr>
      <vt:lpstr>Šah (EKIPNO) </vt:lpstr>
      <vt:lpstr>PowerPoint Presentation</vt:lpstr>
      <vt:lpstr>GLAVNI SPONZOR </vt:lpstr>
      <vt:lpstr>OSTALI SPONZORI</vt:lpstr>
      <vt:lpstr>       KRAJ…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Tajnistvo</dc:creator>
  <cp:lastModifiedBy>Romana Mihelić</cp:lastModifiedBy>
  <cp:revision>117</cp:revision>
  <cp:lastPrinted>2015-06-13T18:53:21Z</cp:lastPrinted>
  <dcterms:created xsi:type="dcterms:W3CDTF">2011-06-11T12:21:29Z</dcterms:created>
  <dcterms:modified xsi:type="dcterms:W3CDTF">2015-07-13T11:59:25Z</dcterms:modified>
</cp:coreProperties>
</file>