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17" autoAdjust="0"/>
    <p:restoredTop sz="94660"/>
  </p:normalViewPr>
  <p:slideViewPr>
    <p:cSldViewPr>
      <p:cViewPr>
        <p:scale>
          <a:sx n="100" d="100"/>
          <a:sy n="100" d="100"/>
        </p:scale>
        <p:origin x="-816" y="1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26E016F-C79C-4CC3-912B-CDC4CCFD9DF8}" type="datetimeFigureOut">
              <a:rPr lang="hr-HR" smtClean="0"/>
              <a:t>10.6.2014.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96EF2F5F-F9C4-4D85-8BAE-B1C9CAAE515D}" type="slidenum">
              <a:rPr lang="hr-HR" smtClean="0"/>
              <a:t>‹#›</a:t>
            </a:fld>
            <a:endParaRPr lang="hr-H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6E016F-C79C-4CC3-912B-CDC4CCFD9DF8}" type="datetimeFigureOut">
              <a:rPr lang="hr-HR" smtClean="0"/>
              <a:t>10.6.2014.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96EF2F5F-F9C4-4D85-8BAE-B1C9CAAE515D}" type="slidenum">
              <a:rPr lang="hr-HR" smtClean="0"/>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6E016F-C79C-4CC3-912B-CDC4CCFD9DF8}" type="datetimeFigureOut">
              <a:rPr lang="hr-HR" smtClean="0"/>
              <a:t>10.6.2014.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96EF2F5F-F9C4-4D85-8BAE-B1C9CAAE515D}" type="slidenum">
              <a:rPr lang="hr-HR" smtClean="0"/>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6E016F-C79C-4CC3-912B-CDC4CCFD9DF8}" type="datetimeFigureOut">
              <a:rPr lang="hr-HR" smtClean="0"/>
              <a:t>10.6.2014.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96EF2F5F-F9C4-4D85-8BAE-B1C9CAAE515D}" type="slidenum">
              <a:rPr lang="hr-HR" smtClean="0"/>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6E016F-C79C-4CC3-912B-CDC4CCFD9DF8}" type="datetimeFigureOut">
              <a:rPr lang="hr-HR" smtClean="0"/>
              <a:t>10.6.2014.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96EF2F5F-F9C4-4D85-8BAE-B1C9CAAE515D}" type="slidenum">
              <a:rPr lang="hr-HR" smtClean="0"/>
              <a:t>‹#›</a:t>
            </a:fld>
            <a:endParaRPr lang="hr-H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6E016F-C79C-4CC3-912B-CDC4CCFD9DF8}" type="datetimeFigureOut">
              <a:rPr lang="hr-HR" smtClean="0"/>
              <a:t>10.6.2014.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96EF2F5F-F9C4-4D85-8BAE-B1C9CAAE515D}" type="slidenum">
              <a:rPr lang="hr-HR" smtClean="0"/>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6E016F-C79C-4CC3-912B-CDC4CCFD9DF8}" type="datetimeFigureOut">
              <a:rPr lang="hr-HR" smtClean="0"/>
              <a:t>10.6.2014.</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96EF2F5F-F9C4-4D85-8BAE-B1C9CAAE515D}" type="slidenum">
              <a:rPr lang="hr-HR" smtClean="0"/>
              <a:t>‹#›</a:t>
            </a:fld>
            <a:endParaRPr lang="hr-H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26E016F-C79C-4CC3-912B-CDC4CCFD9DF8}" type="datetimeFigureOut">
              <a:rPr lang="hr-HR" smtClean="0"/>
              <a:t>10.6.2014.</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96EF2F5F-F9C4-4D85-8BAE-B1C9CAAE515D}" type="slidenum">
              <a:rPr lang="hr-HR" smtClean="0"/>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6E016F-C79C-4CC3-912B-CDC4CCFD9DF8}" type="datetimeFigureOut">
              <a:rPr lang="hr-HR" smtClean="0"/>
              <a:t>10.6.2014.</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96EF2F5F-F9C4-4D85-8BAE-B1C9CAAE515D}" type="slidenum">
              <a:rPr lang="hr-HR" smtClean="0"/>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6E016F-C79C-4CC3-912B-CDC4CCFD9DF8}" type="datetimeFigureOut">
              <a:rPr lang="hr-HR" smtClean="0"/>
              <a:t>10.6.2014.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96EF2F5F-F9C4-4D85-8BAE-B1C9CAAE515D}" type="slidenum">
              <a:rPr lang="hr-HR" smtClean="0"/>
              <a:t>‹#›</a:t>
            </a:fld>
            <a:endParaRPr lang="hr-H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6E016F-C79C-4CC3-912B-CDC4CCFD9DF8}" type="datetimeFigureOut">
              <a:rPr lang="hr-HR" smtClean="0"/>
              <a:t>10.6.2014.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96EF2F5F-F9C4-4D85-8BAE-B1C9CAAE515D}" type="slidenum">
              <a:rPr lang="hr-HR" smtClean="0"/>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826E016F-C79C-4CC3-912B-CDC4CCFD9DF8}" type="datetimeFigureOut">
              <a:rPr lang="hr-HR" smtClean="0"/>
              <a:t>10.6.2014.</a:t>
            </a:fld>
            <a:endParaRPr lang="hr-H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hr-H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96EF2F5F-F9C4-4D85-8BAE-B1C9CAAE515D}" type="slidenum">
              <a:rPr lang="hr-HR" smtClean="0"/>
              <a:t>‹#›</a:t>
            </a:fld>
            <a:endParaRPr lang="hr-H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kic.wordpress.com/2012/04/09/fiskalna-ili-monetarna-politika-%e2%80%9ethat-is-the-question/" TargetMode="External"/><Relationship Id="rId2" Type="http://schemas.openxmlformats.org/officeDocument/2006/relationships/hyperlink" Target="http://sikic.wordpress.com/2012/04/04/mit-o-drzavnom-deficit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kic.wordpress.com/2012/04/12/drzava-nije-firm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268760"/>
            <a:ext cx="7772400" cy="2331690"/>
          </a:xfrm>
          <a:prstGeom prst="round2DiagRect">
            <a:avLst/>
          </a:prstGeom>
        </p:spPr>
        <p:style>
          <a:lnRef idx="1">
            <a:schemeClr val="accent5"/>
          </a:lnRef>
          <a:fillRef idx="2">
            <a:schemeClr val="accent5"/>
          </a:fillRef>
          <a:effectRef idx="1">
            <a:schemeClr val="accent5"/>
          </a:effectRef>
          <a:fontRef idx="minor">
            <a:schemeClr val="dk1"/>
          </a:fontRef>
        </p:style>
        <p:txBody>
          <a:bodyPr anchor="t" anchorCtr="1">
            <a:noAutofit/>
          </a:bodyPr>
          <a:lstStyle/>
          <a:p>
            <a:pPr algn="ctr"/>
            <a:r>
              <a:rPr lang="hr-HR" sz="4800" b="1" dirty="0" smtClean="0"/>
              <a:t/>
            </a:r>
            <a:br>
              <a:rPr lang="hr-HR" sz="4800" b="1" dirty="0" smtClean="0"/>
            </a:br>
            <a:r>
              <a:rPr lang="hr-HR" sz="4400" b="1" dirty="0" smtClean="0"/>
              <a:t>STROGE MJERE ŠTEDNJE</a:t>
            </a:r>
            <a:r>
              <a:rPr lang="hr-HR" sz="4800" b="1" dirty="0" smtClean="0"/>
              <a:t/>
            </a:r>
            <a:br>
              <a:rPr lang="hr-HR" sz="4800" b="1" dirty="0" smtClean="0"/>
            </a:br>
            <a:endParaRPr lang="hr-HR" sz="4800" dirty="0"/>
          </a:p>
        </p:txBody>
      </p:sp>
      <p:sp>
        <p:nvSpPr>
          <p:cNvPr id="3" name="Subtitle 2"/>
          <p:cNvSpPr>
            <a:spLocks noGrp="1"/>
          </p:cNvSpPr>
          <p:nvPr>
            <p:ph type="subTitle" idx="1"/>
          </p:nvPr>
        </p:nvSpPr>
        <p:spPr>
          <a:xfrm>
            <a:off x="827584" y="4797152"/>
            <a:ext cx="7632848" cy="1270992"/>
          </a:xfrm>
        </p:spPr>
        <p:txBody>
          <a:bodyPr anchor="ctr" anchorCtr="0">
            <a:normAutofit fontScale="77500" lnSpcReduction="20000"/>
          </a:bodyPr>
          <a:lstStyle/>
          <a:p>
            <a:pPr algn="ctr"/>
            <a:endParaRPr lang="hr-HR" dirty="0" smtClean="0"/>
          </a:p>
          <a:p>
            <a:pPr algn="ctr"/>
            <a:r>
              <a:rPr lang="hr-HR" sz="4500" i="1" dirty="0" smtClean="0">
                <a:solidFill>
                  <a:schemeClr val="accent5">
                    <a:lumMod val="50000"/>
                  </a:schemeClr>
                </a:solidFill>
              </a:rPr>
              <a:t>Prof. dr. sc. Zvonimir Šikić </a:t>
            </a:r>
          </a:p>
          <a:p>
            <a:pPr algn="ctr"/>
            <a:r>
              <a:rPr lang="hr-HR" dirty="0" smtClean="0"/>
              <a:t> </a:t>
            </a:r>
            <a:endParaRPr lang="hr-HR" dirty="0"/>
          </a:p>
        </p:txBody>
      </p:sp>
    </p:spTree>
    <p:extLst>
      <p:ext uri="{BB962C8B-B14F-4D97-AF65-F5344CB8AC3E}">
        <p14:creationId xmlns:p14="http://schemas.microsoft.com/office/powerpoint/2010/main" val="21788418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8352928" cy="5263480"/>
          </a:xfrm>
        </p:spPr>
        <p:txBody>
          <a:bodyPr>
            <a:noAutofit/>
          </a:bodyPr>
          <a:lstStyle/>
          <a:p>
            <a:r>
              <a:rPr lang="hr-HR" sz="3200" dirty="0"/>
              <a:t>Može li se </a:t>
            </a:r>
            <a:r>
              <a:rPr lang="hr-HR" sz="3200" dirty="0" smtClean="0"/>
              <a:t>trgovinskim suficitom</a:t>
            </a:r>
            <a:r>
              <a:rPr lang="hr-HR" sz="3200" dirty="0"/>
              <a:t> izbjeći spirala smrti? Da, ali ne smijemo zaboraviti da je svjetska trgovinska bilanca uvijek nula. </a:t>
            </a:r>
            <a:endParaRPr lang="hr-HR" sz="3200" dirty="0" smtClean="0"/>
          </a:p>
          <a:p>
            <a:pPr marL="320040" lvl="1" indent="0">
              <a:buNone/>
            </a:pPr>
            <a:r>
              <a:rPr lang="hr-HR" sz="3200" dirty="0" smtClean="0"/>
              <a:t>Moj </a:t>
            </a:r>
            <a:r>
              <a:rPr lang="hr-HR" sz="3200" dirty="0"/>
              <a:t>trgovinski suficit uvijek je nečiji trgovinski deficit i obratno. Zemlja koja tako izbjegne recesiju ili depresiju, nužno neke druge zemlje baca u recesiju ili depresiju (osiromašujući ih za svoj boljitak).</a:t>
            </a:r>
          </a:p>
        </p:txBody>
      </p:sp>
    </p:spTree>
    <p:extLst>
      <p:ext uri="{BB962C8B-B14F-4D97-AF65-F5344CB8AC3E}">
        <p14:creationId xmlns:p14="http://schemas.microsoft.com/office/powerpoint/2010/main" val="178089980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971600" y="1340768"/>
            <a:ext cx="7543800" cy="3886200"/>
          </a:xfrm>
        </p:spPr>
        <p:txBody>
          <a:bodyPr>
            <a:normAutofit/>
          </a:bodyPr>
          <a:lstStyle/>
          <a:p>
            <a:r>
              <a:rPr lang="vi-VN" sz="3200" dirty="0"/>
              <a:t>Osim toga, u današnjoj globalnoj ekonomiji nijedna zemlja nije „otok“. </a:t>
            </a:r>
            <a:endParaRPr lang="hr-HR" sz="3200" dirty="0" smtClean="0"/>
          </a:p>
          <a:p>
            <a:pPr marL="320040" lvl="1" indent="0">
              <a:buNone/>
            </a:pPr>
            <a:r>
              <a:rPr lang="vi-VN" sz="3200" dirty="0" smtClean="0"/>
              <a:t>Tuđa </a:t>
            </a:r>
            <a:r>
              <a:rPr lang="vi-VN" sz="3200" dirty="0"/>
              <a:t>recesija ili depresija vraća se kao bumerang, kao što su osjetile mnoge „zdrave“ ekonomije.</a:t>
            </a:r>
            <a:endParaRPr lang="hr-HR" sz="3200" dirty="0"/>
          </a:p>
        </p:txBody>
      </p:sp>
    </p:spTree>
    <p:extLst>
      <p:ext uri="{BB962C8B-B14F-4D97-AF65-F5344CB8AC3E}">
        <p14:creationId xmlns:p14="http://schemas.microsoft.com/office/powerpoint/2010/main" val="428555043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698432" cy="5263480"/>
          </a:xfrm>
        </p:spPr>
        <p:txBody>
          <a:bodyPr>
            <a:normAutofit/>
          </a:bodyPr>
          <a:lstStyle/>
          <a:p>
            <a:pPr algn="ctr"/>
            <a:r>
              <a:rPr lang="hr-HR" sz="3200" b="1" dirty="0"/>
              <a:t>„Štednja“ i balansirani budžet mogu (neko vrijeme) preživjeti negdje, ali ne mogu (ni neko vrijeme) preživjeti svugdje</a:t>
            </a:r>
            <a:r>
              <a:rPr lang="hr-HR" sz="3200" dirty="0"/>
              <a:t>.</a:t>
            </a:r>
          </a:p>
        </p:txBody>
      </p:sp>
    </p:spTree>
    <p:extLst>
      <p:ext uri="{BB962C8B-B14F-4D97-AF65-F5344CB8AC3E}">
        <p14:creationId xmlns:p14="http://schemas.microsoft.com/office/powerpoint/2010/main" val="171452720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3568" y="1268760"/>
            <a:ext cx="7772400" cy="2331690"/>
          </a:xfrm>
          <a:prstGeom prst="round2Diag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t" anchorCtr="1">
            <a:noAutofit/>
          </a:bodyPr>
          <a:lstStyle>
            <a:lvl1pPr algn="l" defTabSz="914400" rtl="0" eaLnBrk="1" latinLnBrk="0" hangingPunct="1">
              <a:spcBef>
                <a:spcPct val="0"/>
              </a:spcBef>
              <a:buNone/>
              <a:defRPr sz="54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ctr"/>
            <a:endParaRPr lang="hr-HR" sz="2000" b="1" dirty="0"/>
          </a:p>
          <a:p>
            <a:pPr algn="ctr"/>
            <a:r>
              <a:rPr lang="hr-HR" sz="4400" b="1" dirty="0" smtClean="0"/>
              <a:t>KAKO JE UMRLA SOCIJALDEMOKRACIJA</a:t>
            </a:r>
          </a:p>
          <a:p>
            <a:pPr algn="ctr"/>
            <a:r>
              <a:rPr lang="hr-HR" sz="4800" b="1" dirty="0" smtClean="0"/>
              <a:t/>
            </a:r>
            <a:br>
              <a:rPr lang="hr-HR" sz="4800" b="1" dirty="0" smtClean="0"/>
            </a:br>
            <a:endParaRPr lang="hr-HR" sz="4800" dirty="0"/>
          </a:p>
        </p:txBody>
      </p:sp>
      <p:sp>
        <p:nvSpPr>
          <p:cNvPr id="7" name="Subtitle 2"/>
          <p:cNvSpPr txBox="1">
            <a:spLocks/>
          </p:cNvSpPr>
          <p:nvPr/>
        </p:nvSpPr>
        <p:spPr>
          <a:xfrm>
            <a:off x="827584" y="4797152"/>
            <a:ext cx="7632848" cy="1270992"/>
          </a:xfrm>
          <a:prstGeom prst="rect">
            <a:avLst/>
          </a:prstGeom>
        </p:spPr>
        <p:txBody>
          <a:bodyPr vert="horz" lIns="91440" tIns="45720" rIns="91440" bIns="45720" rtlCol="0" anchor="ctr" anchorCtr="0">
            <a:normAutofit lnSpcReduction="10000"/>
          </a:bodyPr>
          <a:lst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a:lstStyle>
          <a:p>
            <a:pPr algn="ctr"/>
            <a:endParaRPr lang="hr-HR" dirty="0" smtClean="0"/>
          </a:p>
          <a:p>
            <a:pPr marL="0" indent="0" algn="ctr">
              <a:buNone/>
            </a:pPr>
            <a:r>
              <a:rPr lang="hr-HR" sz="4500" i="1" dirty="0" smtClean="0">
                <a:solidFill>
                  <a:schemeClr val="accent5">
                    <a:lumMod val="50000"/>
                  </a:schemeClr>
                </a:solidFill>
              </a:rPr>
              <a:t>Prof. dr. sc. Zvonimir Šikić </a:t>
            </a:r>
          </a:p>
          <a:p>
            <a:pPr marL="0" indent="0" algn="ctr">
              <a:buNone/>
            </a:pPr>
            <a:endParaRPr lang="hr-HR" dirty="0"/>
          </a:p>
        </p:txBody>
      </p:sp>
    </p:spTree>
    <p:extLst>
      <p:ext uri="{BB962C8B-B14F-4D97-AF65-F5344CB8AC3E}">
        <p14:creationId xmlns:p14="http://schemas.microsoft.com/office/powerpoint/2010/main" val="2895283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770440" cy="5119464"/>
          </a:xfrm>
        </p:spPr>
        <p:txBody>
          <a:bodyPr>
            <a:normAutofit/>
          </a:bodyPr>
          <a:lstStyle/>
          <a:p>
            <a:pPr algn="ctr"/>
            <a:r>
              <a:rPr lang="hr-HR" sz="3200" dirty="0"/>
              <a:t>Što se 80-tih i 90-tih godina dogodilo europskoj socijalnoj demokraciji?</a:t>
            </a:r>
          </a:p>
        </p:txBody>
      </p:sp>
    </p:spTree>
    <p:extLst>
      <p:ext uri="{BB962C8B-B14F-4D97-AF65-F5344CB8AC3E}">
        <p14:creationId xmlns:p14="http://schemas.microsoft.com/office/powerpoint/2010/main" val="18381275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685800"/>
            <a:ext cx="8208912" cy="4903440"/>
          </a:xfrm>
        </p:spPr>
        <p:txBody>
          <a:bodyPr>
            <a:normAutofit/>
          </a:bodyPr>
          <a:lstStyle/>
          <a:p>
            <a:r>
              <a:rPr lang="hr-HR" sz="3200" dirty="0"/>
              <a:t>Zašto je počela zaboravljati, te je konačno i zaboravila, da sve veća </a:t>
            </a:r>
            <a:r>
              <a:rPr lang="hr-HR" sz="3200" dirty="0" err="1"/>
              <a:t>financijalizacija</a:t>
            </a:r>
            <a:r>
              <a:rPr lang="hr-HR" sz="3200" dirty="0"/>
              <a:t> ekonomije, shvaćanje i tretiranje rada i radnika kao samo još jedne robe i oslanjanje na </a:t>
            </a:r>
            <a:r>
              <a:rPr lang="hr-HR" sz="3200" dirty="0" err="1"/>
              <a:t>ponzi</a:t>
            </a:r>
            <a:r>
              <a:rPr lang="hr-HR" sz="3200" dirty="0"/>
              <a:t> sheme kao legitimne izvore rente, </a:t>
            </a:r>
            <a:r>
              <a:rPr lang="hr-HR" sz="3200" dirty="0" err="1"/>
              <a:t>ćine</a:t>
            </a:r>
            <a:r>
              <a:rPr lang="hr-HR" sz="3200" dirty="0"/>
              <a:t> kapitalizam nestabilnijim, krizama sklonijim i </a:t>
            </a:r>
            <a:r>
              <a:rPr lang="hr-HR" sz="3200" dirty="0" err="1"/>
              <a:t>neciviliziranijim</a:t>
            </a:r>
            <a:r>
              <a:rPr lang="hr-HR" sz="3200" dirty="0"/>
              <a:t>?</a:t>
            </a:r>
          </a:p>
        </p:txBody>
      </p:sp>
    </p:spTree>
    <p:extLst>
      <p:ext uri="{BB962C8B-B14F-4D97-AF65-F5344CB8AC3E}">
        <p14:creationId xmlns:p14="http://schemas.microsoft.com/office/powerpoint/2010/main" val="1144876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54416" cy="5191472"/>
          </a:xfrm>
        </p:spPr>
        <p:txBody>
          <a:bodyPr>
            <a:normAutofit/>
          </a:bodyPr>
          <a:lstStyle/>
          <a:p>
            <a:pPr algn="ctr"/>
            <a:r>
              <a:rPr lang="hr-HR" sz="3200" dirty="0"/>
              <a:t>Zašto se pomirila s ogromnom nejednakošću koja je nusprodukt ovakvog razvoja?</a:t>
            </a:r>
          </a:p>
        </p:txBody>
      </p:sp>
    </p:spTree>
    <p:extLst>
      <p:ext uri="{BB962C8B-B14F-4D97-AF65-F5344CB8AC3E}">
        <p14:creationId xmlns:p14="http://schemas.microsoft.com/office/powerpoint/2010/main" val="301295740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698432" cy="5191472"/>
          </a:xfrm>
        </p:spPr>
        <p:txBody>
          <a:bodyPr>
            <a:normAutofit/>
          </a:bodyPr>
          <a:lstStyle/>
          <a:p>
            <a:r>
              <a:rPr lang="hr-HR" sz="3200" dirty="0"/>
              <a:t>Gdje su nestali socijaldemokrati poput Brandta, </a:t>
            </a:r>
            <a:r>
              <a:rPr lang="hr-HR" sz="3200" dirty="0" err="1"/>
              <a:t>Kreiskog</a:t>
            </a:r>
            <a:r>
              <a:rPr lang="hr-HR" sz="3200" dirty="0"/>
              <a:t> i Palmea, koji su razumjeli da </a:t>
            </a:r>
            <a:r>
              <a:rPr lang="hr-HR" sz="3200" dirty="0" err="1"/>
              <a:t>ekcesivnu</a:t>
            </a:r>
            <a:r>
              <a:rPr lang="hr-HR" sz="3200" dirty="0"/>
              <a:t> </a:t>
            </a:r>
            <a:r>
              <a:rPr lang="hr-HR" sz="3200" dirty="0" err="1"/>
              <a:t>financijalizaciju</a:t>
            </a:r>
            <a:r>
              <a:rPr lang="hr-HR" sz="3200" dirty="0"/>
              <a:t>, izrabljivanje radnika i </a:t>
            </a:r>
            <a:r>
              <a:rPr lang="hr-HR" sz="3200" dirty="0" err="1"/>
              <a:t>nekretninske</a:t>
            </a:r>
            <a:r>
              <a:rPr lang="hr-HR" sz="3200" dirty="0"/>
              <a:t> balone valja zauzdavati?</a:t>
            </a:r>
          </a:p>
        </p:txBody>
      </p:sp>
    </p:spTree>
    <p:extLst>
      <p:ext uri="{BB962C8B-B14F-4D97-AF65-F5344CB8AC3E}">
        <p14:creationId xmlns:p14="http://schemas.microsoft.com/office/powerpoint/2010/main" val="423286269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626424" cy="5191472"/>
          </a:xfrm>
        </p:spPr>
        <p:txBody>
          <a:bodyPr>
            <a:normAutofit/>
          </a:bodyPr>
          <a:lstStyle/>
          <a:p>
            <a:pPr algn="ctr"/>
            <a:r>
              <a:rPr lang="hr-HR" sz="3200" b="1" dirty="0"/>
              <a:t>Kako se desilo da je europska ljevica prihvatila toksičnu ekonomiju i politiku današnjice? </a:t>
            </a:r>
            <a:endParaRPr lang="hr-HR" sz="3200" dirty="0"/>
          </a:p>
        </p:txBody>
      </p:sp>
    </p:spTree>
    <p:extLst>
      <p:ext uri="{BB962C8B-B14F-4D97-AF65-F5344CB8AC3E}">
        <p14:creationId xmlns:p14="http://schemas.microsoft.com/office/powerpoint/2010/main" val="256898062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685800"/>
            <a:ext cx="8136904" cy="5191472"/>
          </a:xfrm>
        </p:spPr>
        <p:txBody>
          <a:bodyPr>
            <a:normAutofit/>
          </a:bodyPr>
          <a:lstStyle/>
          <a:p>
            <a:pPr algn="ctr"/>
            <a:r>
              <a:rPr lang="hr-HR" sz="3200" dirty="0"/>
              <a:t>(Npr. da njemački SPD poslušno glasa za svaku mjeru </a:t>
            </a:r>
            <a:r>
              <a:rPr lang="hr-HR" sz="3200" dirty="0" err="1"/>
              <a:t>kancelarke</a:t>
            </a:r>
            <a:r>
              <a:rPr lang="hr-HR" sz="3200" dirty="0"/>
              <a:t> </a:t>
            </a:r>
            <a:r>
              <a:rPr lang="hr-HR" sz="3200" dirty="0" err="1"/>
              <a:t>Merkel</a:t>
            </a:r>
            <a:r>
              <a:rPr lang="hr-HR" sz="3200" dirty="0"/>
              <a:t>, ili da hrvatski SDP provodi neoliberalnu politiku HNS-a.)</a:t>
            </a:r>
          </a:p>
        </p:txBody>
      </p:sp>
    </p:spTree>
    <p:extLst>
      <p:ext uri="{BB962C8B-B14F-4D97-AF65-F5344CB8AC3E}">
        <p14:creationId xmlns:p14="http://schemas.microsoft.com/office/powerpoint/2010/main" val="340984882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85800"/>
            <a:ext cx="8424936" cy="5119464"/>
          </a:xfrm>
        </p:spPr>
        <p:txBody>
          <a:bodyPr>
            <a:normAutofit/>
          </a:bodyPr>
          <a:lstStyle/>
          <a:p>
            <a:r>
              <a:rPr lang="hr-HR" sz="3200" dirty="0"/>
              <a:t>Pod „štednjom“ danas se najčešće misli na redukciju državnog deficita. </a:t>
            </a:r>
            <a:r>
              <a:rPr lang="hr-HR" sz="3200" dirty="0" smtClean="0"/>
              <a:t>Ona </a:t>
            </a:r>
            <a:r>
              <a:rPr lang="hr-HR" sz="3200" dirty="0"/>
              <a:t>se postiže ili smanjenjem javne potrošnje ili povećanjem poreza ili s oboje. </a:t>
            </a:r>
            <a:r>
              <a:rPr lang="hr-HR" sz="3200" dirty="0" smtClean="0"/>
              <a:t>(</a:t>
            </a:r>
            <a:r>
              <a:rPr lang="hr-HR" sz="3200" dirty="0"/>
              <a:t>Za detaljnije objašnjenje zašto je to „štednja“ pod navodnicima vidi </a:t>
            </a:r>
            <a:r>
              <a:rPr lang="hr-HR" sz="3200" dirty="0">
                <a:hlinkClick r:id="rId2" tooltip="Mit o državnom deficitu"/>
              </a:rPr>
              <a:t>ovdje</a:t>
            </a:r>
            <a:r>
              <a:rPr lang="hr-HR" sz="3200" dirty="0"/>
              <a:t> i </a:t>
            </a:r>
            <a:r>
              <a:rPr lang="hr-HR" sz="3200" dirty="0">
                <a:hlinkClick r:id="rId3" tooltip="Fiskalna ili monetarna politika („that is the question“)"/>
              </a:rPr>
              <a:t>ovdje</a:t>
            </a:r>
            <a:r>
              <a:rPr lang="hr-HR" sz="3200" dirty="0"/>
              <a:t>.)</a:t>
            </a:r>
          </a:p>
        </p:txBody>
      </p:sp>
    </p:spTree>
    <p:extLst>
      <p:ext uri="{BB962C8B-B14F-4D97-AF65-F5344CB8AC3E}">
        <p14:creationId xmlns:p14="http://schemas.microsoft.com/office/powerpoint/2010/main" val="268465454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1124744"/>
            <a:ext cx="7543800" cy="3886200"/>
          </a:xfrm>
        </p:spPr>
        <p:txBody>
          <a:bodyPr>
            <a:normAutofit/>
          </a:bodyPr>
          <a:lstStyle/>
          <a:p>
            <a:pPr algn="ctr"/>
            <a:r>
              <a:rPr lang="pl-PL" sz="3200" dirty="0"/>
              <a:t>Odgovor je možda sasvim jednostavan.</a:t>
            </a:r>
            <a:endParaRPr lang="hr-HR" sz="3200" dirty="0"/>
          </a:p>
        </p:txBody>
      </p:sp>
    </p:spTree>
    <p:extLst>
      <p:ext uri="{BB962C8B-B14F-4D97-AF65-F5344CB8AC3E}">
        <p14:creationId xmlns:p14="http://schemas.microsoft.com/office/powerpoint/2010/main" val="199111695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764704"/>
            <a:ext cx="8064896" cy="5040560"/>
          </a:xfrm>
        </p:spPr>
        <p:txBody>
          <a:bodyPr>
            <a:normAutofit/>
          </a:bodyPr>
          <a:lstStyle/>
          <a:p>
            <a:r>
              <a:rPr lang="hr-HR" sz="3200" dirty="0"/>
              <a:t>Zaslijepljeni bujicom privatnog novca, koji je stvarao financijski sektor (dok je cijena rada padala, a cijena nekretnina se napuhavala), socijaldemokrati su povjerovali da i oni mogu pobrati nešto toga vrhnja, te ga usmjeriti u svoje socijalne programe.</a:t>
            </a:r>
          </a:p>
        </p:txBody>
      </p:sp>
    </p:spTree>
    <p:extLst>
      <p:ext uri="{BB962C8B-B14F-4D97-AF65-F5344CB8AC3E}">
        <p14:creationId xmlns:p14="http://schemas.microsoft.com/office/powerpoint/2010/main" val="150099361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548680"/>
            <a:ext cx="8136904" cy="5472608"/>
          </a:xfrm>
        </p:spPr>
        <p:txBody>
          <a:bodyPr>
            <a:normAutofit/>
          </a:bodyPr>
          <a:lstStyle/>
          <a:p>
            <a:r>
              <a:rPr lang="hr-HR" sz="3200" dirty="0"/>
              <a:t>Umjesto da djelomično redistribuiraju industrijske profite, kako su to č</a:t>
            </a:r>
            <a:r>
              <a:rPr lang="hr-HR" sz="3200" dirty="0" smtClean="0"/>
              <a:t>inili </a:t>
            </a:r>
            <a:r>
              <a:rPr lang="hr-HR" sz="3200" dirty="0" err="1"/>
              <a:t>Kreisky</a:t>
            </a:r>
            <a:r>
              <a:rPr lang="hr-HR" sz="3200" dirty="0"/>
              <a:t> i stara škola, nova škola „trećega puta“ okrenula se slavini </a:t>
            </a:r>
            <a:r>
              <a:rPr lang="hr-HR" sz="3200" dirty="0" err="1"/>
              <a:t>financijalizacije</a:t>
            </a:r>
            <a:r>
              <a:rPr lang="hr-HR" sz="3200" dirty="0"/>
              <a:t>.</a:t>
            </a:r>
          </a:p>
        </p:txBody>
      </p:sp>
    </p:spTree>
    <p:extLst>
      <p:ext uri="{BB962C8B-B14F-4D97-AF65-F5344CB8AC3E}">
        <p14:creationId xmlns:p14="http://schemas.microsoft.com/office/powerpoint/2010/main" val="420544818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85800"/>
            <a:ext cx="8352928" cy="5119464"/>
          </a:xfrm>
        </p:spPr>
        <p:txBody>
          <a:bodyPr>
            <a:normAutofit/>
          </a:bodyPr>
          <a:lstStyle/>
          <a:p>
            <a:pPr algn="ctr"/>
            <a:r>
              <a:rPr lang="hr-HR" sz="3200" b="1" dirty="0"/>
              <a:t>Neka financijski </a:t>
            </a:r>
            <a:r>
              <a:rPr lang="hr-HR" sz="3200" b="1" dirty="0" err="1"/>
              <a:t>magovi</a:t>
            </a:r>
            <a:r>
              <a:rPr lang="hr-HR" sz="3200" b="1" dirty="0"/>
              <a:t> rade što hoće, </a:t>
            </a:r>
            <a:endParaRPr lang="hr-HR" sz="3200" b="1" dirty="0" smtClean="0"/>
          </a:p>
          <a:p>
            <a:pPr marL="0" indent="0" algn="ctr">
              <a:buNone/>
            </a:pPr>
            <a:r>
              <a:rPr lang="hr-HR" sz="3200" b="1" dirty="0" smtClean="0"/>
              <a:t>a </a:t>
            </a:r>
            <a:r>
              <a:rPr lang="hr-HR" sz="3200" b="1" dirty="0"/>
              <a:t>mi ćemo nešto od njihove </a:t>
            </a:r>
            <a:r>
              <a:rPr lang="hr-HR" sz="3200" b="1" dirty="0" err="1"/>
              <a:t>ćarolije</a:t>
            </a:r>
            <a:r>
              <a:rPr lang="hr-HR" sz="3200" b="1" dirty="0"/>
              <a:t> preusmjeriti u socijalnu državu.</a:t>
            </a:r>
            <a:endParaRPr lang="hr-HR" sz="3200" dirty="0"/>
          </a:p>
        </p:txBody>
      </p:sp>
    </p:spTree>
    <p:extLst>
      <p:ext uri="{BB962C8B-B14F-4D97-AF65-F5344CB8AC3E}">
        <p14:creationId xmlns:p14="http://schemas.microsoft.com/office/powerpoint/2010/main" val="122999432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548680"/>
            <a:ext cx="8208912" cy="5328592"/>
          </a:xfrm>
        </p:spPr>
        <p:txBody>
          <a:bodyPr>
            <a:normAutofit/>
          </a:bodyPr>
          <a:lstStyle/>
          <a:p>
            <a:r>
              <a:rPr lang="hr-HR" sz="3200" dirty="0"/>
              <a:t>To im se sigurno </a:t>
            </a:r>
            <a:r>
              <a:rPr lang="hr-HR" sz="3200" dirty="0" smtClean="0"/>
              <a:t>činilo </a:t>
            </a:r>
            <a:r>
              <a:rPr lang="hr-HR" sz="3200" dirty="0"/>
              <a:t>boljom idejom nego biti u stalnom konfliktu s industrijalcima oko redistribucije dobara. (Sjetimo se „kraja povijesti“ i „upokojenja ideologije“; nije ih izazvala samo propast realnog socijalizma.)</a:t>
            </a:r>
          </a:p>
        </p:txBody>
      </p:sp>
    </p:spTree>
    <p:extLst>
      <p:ext uri="{BB962C8B-B14F-4D97-AF65-F5344CB8AC3E}">
        <p14:creationId xmlns:p14="http://schemas.microsoft.com/office/powerpoint/2010/main" val="405337101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80920" cy="5400600"/>
          </a:xfrm>
        </p:spPr>
        <p:txBody>
          <a:bodyPr>
            <a:noAutofit/>
          </a:bodyPr>
          <a:lstStyle/>
          <a:p>
            <a:r>
              <a:rPr lang="hr-HR" sz="3200" dirty="0"/>
              <a:t>S druge strane, financijaši su drage volje davali „mrvice“ sa svojeg bogatog stola, dok god ih nova ljevica pušta da rade što žele. (To je neko vrijeme uistinu funkcioniralo, npr. u </a:t>
            </a:r>
            <a:r>
              <a:rPr lang="hr-HR" sz="3200" dirty="0" err="1"/>
              <a:t>Blairovoj</a:t>
            </a:r>
            <a:r>
              <a:rPr lang="hr-HR" sz="3200" dirty="0"/>
              <a:t> Britaniji i PSOE-ovoj Španjolskoj. Naime, prvi </a:t>
            </a:r>
            <a:r>
              <a:rPr lang="hr-HR" sz="3200" dirty="0" err="1"/>
              <a:t>ponzi</a:t>
            </a:r>
            <a:r>
              <a:rPr lang="hr-HR" sz="3200" dirty="0"/>
              <a:t> investitori uvijek dobro zarade i možda je baš ponudom tog primata socijaldemokraciji zamagljen vid.)</a:t>
            </a:r>
          </a:p>
        </p:txBody>
      </p:sp>
    </p:spTree>
    <p:extLst>
      <p:ext uri="{BB962C8B-B14F-4D97-AF65-F5344CB8AC3E}">
        <p14:creationId xmlns:p14="http://schemas.microsoft.com/office/powerpoint/2010/main" val="9632529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85800"/>
            <a:ext cx="8136904" cy="5263480"/>
          </a:xfrm>
        </p:spPr>
        <p:txBody>
          <a:bodyPr>
            <a:noAutofit/>
          </a:bodyPr>
          <a:lstStyle/>
          <a:p>
            <a:r>
              <a:rPr lang="hr-HR" sz="3200" dirty="0"/>
              <a:t>To nije bilo besplatno. Da bi se prihvatio „treći put“ trebalo je odbaciti svoje nepovjerenje u nesputana tržišta financijskih proizvoda, radne snage i nekretnina. </a:t>
            </a:r>
            <a:r>
              <a:rPr lang="hr-HR" sz="3200" dirty="0" smtClean="0"/>
              <a:t>Trebalo </a:t>
            </a:r>
            <a:r>
              <a:rPr lang="hr-HR" sz="3200" dirty="0"/>
              <a:t>je isključiti svoju sposobnost kritičkog promišljanja i pomiriti se s time da „stručnjaci znaju“. (Zapravo lagodna pozicija.)</a:t>
            </a:r>
          </a:p>
        </p:txBody>
      </p:sp>
    </p:spTree>
    <p:extLst>
      <p:ext uri="{BB962C8B-B14F-4D97-AF65-F5344CB8AC3E}">
        <p14:creationId xmlns:p14="http://schemas.microsoft.com/office/powerpoint/2010/main" val="309304313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85800"/>
            <a:ext cx="8352928" cy="5263480"/>
          </a:xfrm>
        </p:spPr>
        <p:txBody>
          <a:bodyPr>
            <a:normAutofit/>
          </a:bodyPr>
          <a:lstStyle/>
          <a:p>
            <a:r>
              <a:rPr lang="hr-HR" sz="3200" dirty="0"/>
              <a:t>Kada se shema 2008. raspala europski socijaldemokrati nisu više imali ni znanja, ni moralnih vrijednosti, s kojima bi bili u stanju kritički analizirati i politički odgovoriti na urušavanje sustava.</a:t>
            </a:r>
          </a:p>
        </p:txBody>
      </p:sp>
    </p:spTree>
    <p:extLst>
      <p:ext uri="{BB962C8B-B14F-4D97-AF65-F5344CB8AC3E}">
        <p14:creationId xmlns:p14="http://schemas.microsoft.com/office/powerpoint/2010/main" val="310903782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626424" cy="5263480"/>
          </a:xfrm>
        </p:spPr>
        <p:txBody>
          <a:bodyPr>
            <a:normAutofit/>
          </a:bodyPr>
          <a:lstStyle/>
          <a:p>
            <a:pPr algn="ctr"/>
            <a:r>
              <a:rPr lang="hr-HR" sz="3200" dirty="0"/>
              <a:t>Ukratko, bili su spremni prihvatiti </a:t>
            </a:r>
            <a:endParaRPr lang="hr-HR" sz="3200" dirty="0" smtClean="0"/>
          </a:p>
          <a:p>
            <a:pPr marL="320040" lvl="1" indent="0" algn="ctr">
              <a:buNone/>
            </a:pPr>
            <a:r>
              <a:rPr lang="hr-HR" sz="3200" dirty="0" smtClean="0"/>
              <a:t>ne-socijaldemokratsku </a:t>
            </a:r>
            <a:r>
              <a:rPr lang="hr-HR" sz="3200" dirty="0"/>
              <a:t>politiku koja je na oltaru financijskog sektora žrtvovala „maloga čovjeka“, njegov životni standard i njegovu zaposlenost.</a:t>
            </a:r>
          </a:p>
        </p:txBody>
      </p:sp>
    </p:spTree>
    <p:extLst>
      <p:ext uri="{BB962C8B-B14F-4D97-AF65-F5344CB8AC3E}">
        <p14:creationId xmlns:p14="http://schemas.microsoft.com/office/powerpoint/2010/main" val="204716521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645468" y="1755676"/>
            <a:ext cx="7632848" cy="1296144"/>
          </a:xfrm>
          <a:prstGeom prst="rect">
            <a:avLst/>
          </a:prstGeom>
        </p:spPr>
        <p:txBody>
          <a:bodyPr vert="horz" lIns="91440" tIns="45720" rIns="91440" bIns="45720" rtlCol="0" anchor="ctr" anchorCtr="0">
            <a:normAutofit/>
          </a:bodyPr>
          <a:lst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a:lstStyle>
          <a:p>
            <a:pPr marL="0" indent="0" algn="ctr">
              <a:buNone/>
            </a:pPr>
            <a:endParaRPr lang="hr-HR" sz="800" dirty="0" smtClean="0"/>
          </a:p>
          <a:p>
            <a:pPr marL="0" indent="0" algn="ctr">
              <a:buNone/>
            </a:pPr>
            <a:r>
              <a:rPr lang="hr-HR" sz="4500" i="1" dirty="0" smtClean="0">
                <a:solidFill>
                  <a:schemeClr val="accent5">
                    <a:lumMod val="50000"/>
                  </a:schemeClr>
                </a:solidFill>
              </a:rPr>
              <a:t>Prof. dr. sc. Zvonimir Šikić </a:t>
            </a:r>
            <a:r>
              <a:rPr lang="hr-HR" dirty="0" smtClean="0"/>
              <a:t> </a:t>
            </a:r>
            <a:endParaRPr lang="hr-HR" dirty="0"/>
          </a:p>
        </p:txBody>
      </p:sp>
      <p:sp>
        <p:nvSpPr>
          <p:cNvPr id="7" name="Round Diagonal Corner Rectangle 6"/>
          <p:cNvSpPr/>
          <p:nvPr/>
        </p:nvSpPr>
        <p:spPr>
          <a:xfrm>
            <a:off x="2051720" y="4365104"/>
            <a:ext cx="5544616" cy="11918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hr-HR" sz="3600" b="1" dirty="0" err="1" smtClean="0">
                <a:latin typeface="Rockwell" pitchFamily="18" charset="0"/>
              </a:rPr>
              <a:t>Šikin</a:t>
            </a:r>
            <a:r>
              <a:rPr lang="hr-HR" sz="3600" b="1" dirty="0" smtClean="0">
                <a:latin typeface="Rockwell" pitchFamily="18" charset="0"/>
              </a:rPr>
              <a:t> </a:t>
            </a:r>
            <a:r>
              <a:rPr lang="hr-HR" sz="3600" b="1" dirty="0" err="1" smtClean="0">
                <a:latin typeface="Rockwell" pitchFamily="18" charset="0"/>
              </a:rPr>
              <a:t>blog</a:t>
            </a:r>
            <a:r>
              <a:rPr lang="hr-HR" sz="3600" b="1" dirty="0" smtClean="0">
                <a:latin typeface="Rockwell" pitchFamily="18" charset="0"/>
              </a:rPr>
              <a:t> </a:t>
            </a:r>
          </a:p>
          <a:p>
            <a:pPr algn="ctr"/>
            <a:r>
              <a:rPr lang="hr-HR" sz="2800" b="1" dirty="0" smtClean="0">
                <a:latin typeface="Rockwell" pitchFamily="18" charset="0"/>
              </a:rPr>
              <a:t>http://sikic.wordpress.com/</a:t>
            </a:r>
            <a:endParaRPr lang="hr-HR" sz="2800" b="1" dirty="0">
              <a:latin typeface="Rockwell" pitchFamily="18" charset="0"/>
            </a:endParaRPr>
          </a:p>
        </p:txBody>
      </p:sp>
    </p:spTree>
    <p:extLst>
      <p:ext uri="{BB962C8B-B14F-4D97-AF65-F5344CB8AC3E}">
        <p14:creationId xmlns:p14="http://schemas.microsoft.com/office/powerpoint/2010/main" val="237918367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052736"/>
            <a:ext cx="8136904" cy="4176464"/>
          </a:xfrm>
        </p:spPr>
        <p:txBody>
          <a:bodyPr>
            <a:normAutofit/>
          </a:bodyPr>
          <a:lstStyle/>
          <a:p>
            <a:r>
              <a:rPr lang="vi-VN" sz="3200" dirty="0"/>
              <a:t>Zagovaratelji „štednje“ misle da bi idealan bio balansirani budžet u kojem je iznos javne potrošnje jednak iznosu prikupljenih poreza. (To se najčešće izražava mantrom „država ne može trošiti više nego zarađuje“; o besmislici da država zarađuje vidi </a:t>
            </a:r>
            <a:r>
              <a:rPr lang="vi-VN" sz="3200" dirty="0">
                <a:hlinkClick r:id="rId2" tooltip="Država nije firma"/>
              </a:rPr>
              <a:t>ovdje</a:t>
            </a:r>
            <a:r>
              <a:rPr lang="vi-VN" sz="3200" dirty="0"/>
              <a:t>.)</a:t>
            </a:r>
            <a:endParaRPr lang="hr-HR" sz="3200" dirty="0"/>
          </a:p>
        </p:txBody>
      </p:sp>
    </p:spTree>
    <p:extLst>
      <p:ext uri="{BB962C8B-B14F-4D97-AF65-F5344CB8AC3E}">
        <p14:creationId xmlns:p14="http://schemas.microsoft.com/office/powerpoint/2010/main" val="192472473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08912" cy="4831432"/>
          </a:xfrm>
        </p:spPr>
        <p:txBody>
          <a:bodyPr>
            <a:noAutofit/>
          </a:bodyPr>
          <a:lstStyle/>
          <a:p>
            <a:r>
              <a:rPr lang="hr-HR" sz="3200" dirty="0"/>
              <a:t>Uobičajena mjera ekonomskog rasta je BDP. </a:t>
            </a:r>
            <a:r>
              <a:rPr lang="hr-HR" sz="3200" b="1" dirty="0"/>
              <a:t> </a:t>
            </a:r>
            <a:r>
              <a:rPr lang="hr-HR" sz="3200" dirty="0"/>
              <a:t>No, </a:t>
            </a:r>
            <a:r>
              <a:rPr lang="hr-HR" sz="3200" b="1" dirty="0"/>
              <a:t>BDP = JP+PP–NU</a:t>
            </a:r>
            <a:r>
              <a:rPr lang="hr-HR" sz="3200" dirty="0"/>
              <a:t> </a:t>
            </a:r>
            <a:r>
              <a:rPr lang="hr-HR" sz="3200" dirty="0" smtClean="0"/>
              <a:t>(</a:t>
            </a:r>
            <a:r>
              <a:rPr lang="hr-HR" sz="3200" dirty="0"/>
              <a:t>bruto domaći proizvod = javna potrošnja + privatna potrošnja – neto uvoz). „Štednja“ zahtijeva smanjenje prva dva pribrojnika s desne strane </a:t>
            </a:r>
            <a:r>
              <a:rPr lang="hr-HR" sz="3200" dirty="0" smtClean="0"/>
              <a:t>jednakosti (naime</a:t>
            </a:r>
            <a:r>
              <a:rPr lang="hr-HR" sz="3200" dirty="0"/>
              <a:t>, povećanje poreza smanjuje privatnu potrošnju).</a:t>
            </a:r>
          </a:p>
        </p:txBody>
      </p:sp>
    </p:spTree>
    <p:extLst>
      <p:ext uri="{BB962C8B-B14F-4D97-AF65-F5344CB8AC3E}">
        <p14:creationId xmlns:p14="http://schemas.microsoft.com/office/powerpoint/2010/main" val="80745772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1052736"/>
            <a:ext cx="7543800" cy="4327376"/>
          </a:xfrm>
        </p:spPr>
        <p:txBody>
          <a:bodyPr>
            <a:normAutofit/>
          </a:bodyPr>
          <a:lstStyle/>
          <a:p>
            <a:pPr algn="ctr"/>
            <a:r>
              <a:rPr lang="hr-HR" sz="3200" b="1" dirty="0"/>
              <a:t>Dakle, uz konstantnu trgovinsku bilancu, „štednja“ uvijek smanjuje BDP.</a:t>
            </a:r>
            <a:endParaRPr lang="hr-HR" sz="3200" dirty="0"/>
          </a:p>
        </p:txBody>
      </p:sp>
    </p:spTree>
    <p:extLst>
      <p:ext uri="{BB962C8B-B14F-4D97-AF65-F5344CB8AC3E}">
        <p14:creationId xmlns:p14="http://schemas.microsoft.com/office/powerpoint/2010/main" val="74742475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908720"/>
            <a:ext cx="7920880" cy="4824536"/>
          </a:xfrm>
        </p:spPr>
        <p:txBody>
          <a:bodyPr>
            <a:normAutofit/>
          </a:bodyPr>
          <a:lstStyle/>
          <a:p>
            <a:r>
              <a:rPr lang="hr-HR" sz="3200" dirty="0"/>
              <a:t>Kako, s druge strane, padajući BDP djeluje na „štednju“? Njegov pad smanjuje potrošnju (javnu, privatnu ili obje). Smanjenje potrošnje dovodi do manjih poreznih prihoda što (ako se ništa drugo ne promijeni) povećava deficit. To pak zahtijeva daljnju „štednju“.</a:t>
            </a:r>
          </a:p>
        </p:txBody>
      </p:sp>
    </p:spTree>
    <p:extLst>
      <p:ext uri="{BB962C8B-B14F-4D97-AF65-F5344CB8AC3E}">
        <p14:creationId xmlns:p14="http://schemas.microsoft.com/office/powerpoint/2010/main" val="300709711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115616" y="620688"/>
            <a:ext cx="7200800" cy="5047456"/>
          </a:xfrm>
        </p:spPr>
        <p:txBody>
          <a:bodyPr>
            <a:normAutofit/>
          </a:bodyPr>
          <a:lstStyle/>
          <a:p>
            <a:r>
              <a:rPr lang="hr-HR" sz="3200" dirty="0"/>
              <a:t>Tako se „spiralom smrti“, u ovom slučaju „spiralom štednje“, tone u depresiju. Redukcija deficita vodi redukciji </a:t>
            </a:r>
            <a:r>
              <a:rPr lang="hr-HR" sz="3200" dirty="0" err="1"/>
              <a:t>BDPa</a:t>
            </a:r>
            <a:r>
              <a:rPr lang="hr-HR" sz="3200" dirty="0"/>
              <a:t>, koja vodi daljnjoj redukciji deficita, koja vodi još većoj redukciji </a:t>
            </a:r>
            <a:r>
              <a:rPr lang="hr-HR" sz="3200" dirty="0" err="1"/>
              <a:t>BDPa</a:t>
            </a:r>
            <a:r>
              <a:rPr lang="hr-HR" sz="3200" dirty="0"/>
              <a:t>, </a:t>
            </a:r>
            <a:r>
              <a:rPr lang="hr-HR" sz="3200" dirty="0" smtClean="0"/>
              <a:t>koja vodi </a:t>
            </a:r>
            <a:r>
              <a:rPr lang="hr-HR" sz="3200" dirty="0"/>
              <a:t>…….. .</a:t>
            </a:r>
          </a:p>
        </p:txBody>
      </p:sp>
    </p:spTree>
    <p:extLst>
      <p:ext uri="{BB962C8B-B14F-4D97-AF65-F5344CB8AC3E}">
        <p14:creationId xmlns:p14="http://schemas.microsoft.com/office/powerpoint/2010/main" val="305098792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698432" cy="4759424"/>
          </a:xfrm>
        </p:spPr>
        <p:txBody>
          <a:bodyPr>
            <a:normAutofit/>
          </a:bodyPr>
          <a:lstStyle/>
          <a:p>
            <a:pPr algn="ctr"/>
            <a:r>
              <a:rPr lang="hr-HR" sz="3200" b="1" dirty="0"/>
              <a:t>Dakle, osim eventualnog pretvaranja trgovinskog deficita u suficit, jedini način da se zaustavi smrtna spirala „štednje“ jest povećanje državnog deficita, bilo povećanom javnom potrošnjom bilo smanjenjem poreza.</a:t>
            </a:r>
            <a:endParaRPr lang="hr-HR" sz="3200" dirty="0"/>
          </a:p>
        </p:txBody>
      </p:sp>
    </p:spTree>
    <p:extLst>
      <p:ext uri="{BB962C8B-B14F-4D97-AF65-F5344CB8AC3E}">
        <p14:creationId xmlns:p14="http://schemas.microsoft.com/office/powerpoint/2010/main" val="118714909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620688"/>
            <a:ext cx="7992888" cy="5119464"/>
          </a:xfrm>
        </p:spPr>
        <p:txBody>
          <a:bodyPr>
            <a:noAutofit/>
          </a:bodyPr>
          <a:lstStyle/>
          <a:p>
            <a:r>
              <a:rPr lang="hr-HR" sz="3200" dirty="0"/>
              <a:t>Desni odbijaju povećanje poreza, a žele smanjiti javnu potrošnju. Lijevi žele povećati poreze, ali odbijaju smanjiti javnu potrošnju. Oba pristupa put su prema smrtnoj spirali „štednje“. (Sumanuti žele i povećati poreze i smanjiti javnu potrošnju; oni nas </a:t>
            </a:r>
            <a:r>
              <a:rPr lang="hr-HR" sz="3200" b="1" dirty="0"/>
              <a:t>strmoglavljuju</a:t>
            </a:r>
            <a:r>
              <a:rPr lang="hr-HR" sz="3200" dirty="0"/>
              <a:t> u smrtnu spiralu „štednje“.)</a:t>
            </a:r>
          </a:p>
        </p:txBody>
      </p:sp>
    </p:spTree>
    <p:extLst>
      <p:ext uri="{BB962C8B-B14F-4D97-AF65-F5344CB8AC3E}">
        <p14:creationId xmlns:p14="http://schemas.microsoft.com/office/powerpoint/2010/main" val="303694635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67</TotalTime>
  <Words>787</Words>
  <Application>Microsoft Office PowerPoint</Application>
  <PresentationFormat>On-screen Show (4:3)</PresentationFormat>
  <Paragraphs>43</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NewsPrint</vt:lpstr>
      <vt:lpstr> STROGE MJERE ŠTEDNJE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STROGE MJERE ŠTEDNJE</dc:title>
  <dc:creator>Tanja Evačić</dc:creator>
  <cp:lastModifiedBy>Robert Brozd</cp:lastModifiedBy>
  <cp:revision>9</cp:revision>
  <dcterms:created xsi:type="dcterms:W3CDTF">2014-04-04T11:18:54Z</dcterms:created>
  <dcterms:modified xsi:type="dcterms:W3CDTF">2014-06-10T14:25:49Z</dcterms:modified>
</cp:coreProperties>
</file>