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59" r:id="rId5"/>
    <p:sldId id="260" r:id="rId6"/>
    <p:sldId id="274" r:id="rId7"/>
    <p:sldId id="272" r:id="rId8"/>
    <p:sldId id="273" r:id="rId9"/>
    <p:sldId id="280" r:id="rId10"/>
    <p:sldId id="283" r:id="rId11"/>
    <p:sldId id="285" r:id="rId12"/>
    <p:sldId id="281" r:id="rId13"/>
    <p:sldId id="282" r:id="rId14"/>
    <p:sldId id="297" r:id="rId15"/>
    <p:sldId id="286" r:id="rId16"/>
    <p:sldId id="294" r:id="rId17"/>
    <p:sldId id="290" r:id="rId18"/>
    <p:sldId id="295" r:id="rId19"/>
    <p:sldId id="267" r:id="rId20"/>
    <p:sldId id="287" r:id="rId21"/>
    <p:sldId id="299" r:id="rId22"/>
    <p:sldId id="300" r:id="rId23"/>
    <p:sldId id="278" r:id="rId24"/>
    <p:sldId id="279" r:id="rId25"/>
    <p:sldId id="277" r:id="rId26"/>
    <p:sldId id="288" r:id="rId27"/>
    <p:sldId id="289" r:id="rId28"/>
    <p:sldId id="270" r:id="rId29"/>
    <p:sldId id="296" r:id="rId30"/>
    <p:sldId id="276" r:id="rId31"/>
    <p:sldId id="291" r:id="rId32"/>
    <p:sldId id="292" r:id="rId33"/>
    <p:sldId id="293" r:id="rId34"/>
    <p:sldId id="298" r:id="rId35"/>
  </p:sldIdLst>
  <p:sldSz cx="9144000" cy="6858000" type="screen4x3"/>
  <p:notesSz cx="6735763" cy="98663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29" autoAdjust="0"/>
    <p:restoredTop sz="86323" autoAdjust="0"/>
  </p:normalViewPr>
  <p:slideViewPr>
    <p:cSldViewPr>
      <p:cViewPr>
        <p:scale>
          <a:sx n="80" d="100"/>
          <a:sy n="80" d="100"/>
        </p:scale>
        <p:origin x="-102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785C0-B9FF-4640-8E0A-01F92D28B54C}" type="datetimeFigureOut">
              <a:rPr lang="hr-HR" smtClean="0"/>
              <a:t>15.7.2014.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9F7EE-EB87-4324-A1C1-D3A7E73120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797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66717-8684-4EB1-B5FB-524792484EDD}" type="datetimeFigureOut">
              <a:rPr lang="hr-HR" smtClean="0"/>
              <a:t>15.7.2014.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B65E7-E74E-4571-8A78-BA9AA134B0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5168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2077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8428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0672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7166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5765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533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4018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4090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2281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2377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2086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9013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6887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7344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0477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2402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8095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8762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6496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5667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00984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5558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59354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297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27793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116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750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1580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7824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5678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2400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7577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15.7.2014.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15.7.2014.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15.7.2014.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15.7.2014.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15.7.2014.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15.7.2014.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15.7.2014.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15.7.2014.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15.7.2014.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15.7.2014.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15.7.2014.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A4DA179-3D12-42EC-824B-F521F9514E3F}" type="datetimeFigureOut">
              <a:rPr lang="hr-HR" smtClean="0"/>
              <a:t>15.7.2014.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bin"/><Relationship Id="rId4" Type="http://schemas.openxmlformats.org/officeDocument/2006/relationships/image" Target="../media/image31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1.bin"/><Relationship Id="rId21" Type="http://schemas.openxmlformats.org/officeDocument/2006/relationships/audio" Target="../media/audio1.bin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07682" y="2204864"/>
            <a:ext cx="7772400" cy="13194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36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NEZAVISNI SINIDKAT</a:t>
            </a:r>
            <a:br>
              <a:rPr lang="hr-HR" sz="36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hr-HR" sz="36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hr-HR" sz="3600" b="1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ZNANOSTI I VISOKOG OBRAZOVANJA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882" y="40466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4800" b="1" dirty="0">
                <a:ln w="11430">
                  <a:solidFill>
                    <a:schemeClr val="bg1"/>
                  </a:solidFill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itchFamily="34" charset="0"/>
              </a:rPr>
              <a:t>16. SPORTSKE IGRE </a:t>
            </a:r>
            <a:endParaRPr lang="en-US" sz="4800" b="1" dirty="0">
              <a:ln w="11430">
                <a:solidFill>
                  <a:schemeClr val="bg1"/>
                </a:solidFill>
              </a:ln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pperplate Gothic Bold" pitchFamily="34" charset="0"/>
            </a:endParaRPr>
          </a:p>
          <a:p>
            <a:r>
              <a:rPr lang="hr-HR" sz="4800" b="1" dirty="0" smtClean="0">
                <a:ln w="11430">
                  <a:solidFill>
                    <a:schemeClr val="bg1"/>
                  </a:solidFill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itchFamily="34" charset="0"/>
              </a:rPr>
              <a:t>ROVINJ – AMARIN</a:t>
            </a:r>
          </a:p>
        </p:txBody>
      </p:sp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544" y="3788561"/>
            <a:ext cx="2304256" cy="18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9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Košarka (Muški)</a:t>
            </a:r>
            <a:endParaRPr lang="hr-HR" dirty="0"/>
          </a:p>
        </p:txBody>
      </p:sp>
      <p:sp>
        <p:nvSpPr>
          <p:cNvPr id="2" name="Pravokutnik 1"/>
          <p:cNvSpPr/>
          <p:nvPr/>
        </p:nvSpPr>
        <p:spPr>
          <a:xfrm>
            <a:off x="971600" y="3284984"/>
            <a:ext cx="7318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800" b="1" dirty="0" smtClean="0"/>
              <a:t>1. PROMET ZAGREB </a:t>
            </a:r>
          </a:p>
          <a:p>
            <a:pPr lvl="0"/>
            <a:r>
              <a:rPr lang="hr-HR" sz="2800" b="1" dirty="0" smtClean="0"/>
              <a:t>2. FILOZOFSKI FAKULTET ZAGREB</a:t>
            </a:r>
            <a:endParaRPr lang="hr-HR" sz="2800" b="1" dirty="0"/>
          </a:p>
          <a:p>
            <a:pPr lvl="0"/>
            <a:r>
              <a:rPr lang="hr-HR" sz="2800" b="1" dirty="0" smtClean="0"/>
              <a:t>3. POLJOPRIVREDNI FAKUTLET OSIJEK </a:t>
            </a:r>
            <a:endParaRPr lang="hr-HR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6764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6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Kuglanje (Žene)</a:t>
            </a:r>
            <a:endParaRPr lang="hr-HR" dirty="0"/>
          </a:p>
        </p:txBody>
      </p:sp>
      <p:sp>
        <p:nvSpPr>
          <p:cNvPr id="2" name="Pravokutnik 1"/>
          <p:cNvSpPr/>
          <p:nvPr/>
        </p:nvSpPr>
        <p:spPr>
          <a:xfrm>
            <a:off x="394544" y="2850856"/>
            <a:ext cx="7489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000" b="1" dirty="0" smtClean="0"/>
              <a:t>Pojedinačno:</a:t>
            </a:r>
          </a:p>
          <a:p>
            <a:pPr lvl="0"/>
            <a:r>
              <a:rPr lang="hr-HR" sz="2000" b="1" dirty="0" smtClean="0"/>
              <a:t>1. VEDRANA SIVROV – FESB ST.</a:t>
            </a:r>
          </a:p>
          <a:p>
            <a:pPr lvl="0"/>
            <a:r>
              <a:rPr lang="hr-HR" sz="2000" b="1" dirty="0" smtClean="0"/>
              <a:t>2. DUŠKA GLAVAŠ – OPIĆ – FILOZ. FAK.  OS</a:t>
            </a:r>
          </a:p>
          <a:p>
            <a:pPr lvl="0"/>
            <a:r>
              <a:rPr lang="hr-HR" sz="2000" b="1" dirty="0" smtClean="0"/>
              <a:t>3. TANJA KOVAČ – MED. FAK. OS</a:t>
            </a:r>
            <a:endParaRPr lang="hr-HR" sz="2000" b="1" dirty="0"/>
          </a:p>
        </p:txBody>
      </p:sp>
      <p:sp>
        <p:nvSpPr>
          <p:cNvPr id="6" name="Pravokutnik 5"/>
          <p:cNvSpPr/>
          <p:nvPr/>
        </p:nvSpPr>
        <p:spPr>
          <a:xfrm>
            <a:off x="395536" y="4581128"/>
            <a:ext cx="6984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000" b="1" dirty="0" smtClean="0"/>
              <a:t>Parovi:</a:t>
            </a:r>
          </a:p>
          <a:p>
            <a:pPr lvl="0"/>
            <a:r>
              <a:rPr lang="hr-HR" sz="2000" b="1" dirty="0" smtClean="0"/>
              <a:t>1. TANJA KOVAČ = DANICA MATIĆ – MED. FAK. OS</a:t>
            </a:r>
          </a:p>
          <a:p>
            <a:pPr lvl="0"/>
            <a:r>
              <a:rPr lang="hr-HR" sz="2000" b="1" dirty="0" smtClean="0"/>
              <a:t>2. NADA KECMAN = BOŽICA VREBAC – MED. FAK. OS</a:t>
            </a:r>
          </a:p>
          <a:p>
            <a:r>
              <a:rPr lang="hr-HR" sz="2000" b="1" dirty="0" smtClean="0"/>
              <a:t>3. SLAVICA SVALINA = DUŠKA GLAVAŠ – OPIĆ </a:t>
            </a:r>
            <a:r>
              <a:rPr lang="hr-HR" sz="2000" b="1" dirty="0"/>
              <a:t>- </a:t>
            </a:r>
            <a:r>
              <a:rPr lang="hr-HR" sz="2000" b="1" dirty="0" smtClean="0"/>
              <a:t>FILOZ</a:t>
            </a:r>
            <a:r>
              <a:rPr lang="hr-HR" sz="2000" b="1" dirty="0"/>
              <a:t>. FAK.  </a:t>
            </a:r>
            <a:r>
              <a:rPr lang="hr-HR" sz="2000" b="1" dirty="0" smtClean="0"/>
              <a:t>OS</a:t>
            </a:r>
            <a:endParaRPr lang="hr-HR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6672"/>
            <a:ext cx="221297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7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Kuglanje (Muški)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395536" y="2420888"/>
            <a:ext cx="741682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000" b="1" dirty="0" smtClean="0"/>
              <a:t>Pojedinačno:</a:t>
            </a:r>
          </a:p>
          <a:p>
            <a:pPr lvl="0"/>
            <a:r>
              <a:rPr lang="hr-HR" sz="2000" dirty="0" smtClean="0"/>
              <a:t>1. </a:t>
            </a:r>
            <a:r>
              <a:rPr lang="hr-HR" sz="2400" b="1" dirty="0" smtClean="0"/>
              <a:t>IVAN MORŽAN – FILOZ. FAK. OS</a:t>
            </a:r>
            <a:r>
              <a:rPr lang="hr-HR" sz="2400" b="1" dirty="0"/>
              <a:t>	</a:t>
            </a:r>
          </a:p>
          <a:p>
            <a:pPr lvl="0"/>
            <a:r>
              <a:rPr lang="hr-HR" sz="2400" b="1" dirty="0" smtClean="0"/>
              <a:t>2. VLADO FOTAK – </a:t>
            </a:r>
            <a:r>
              <a:rPr lang="hr-HR" sz="2400" b="1" dirty="0"/>
              <a:t>FILOZ. FAK. OS</a:t>
            </a:r>
          </a:p>
          <a:p>
            <a:pPr lvl="0"/>
            <a:r>
              <a:rPr lang="hr-HR" sz="2400" b="1" dirty="0" smtClean="0"/>
              <a:t>3. MLADEN SLIPČEVIĆ – IGH ZG.</a:t>
            </a:r>
            <a:endParaRPr lang="hr-HR" sz="2400" b="1" dirty="0"/>
          </a:p>
        </p:txBody>
      </p:sp>
      <p:sp>
        <p:nvSpPr>
          <p:cNvPr id="9" name="Pravokutnik 8"/>
          <p:cNvSpPr/>
          <p:nvPr/>
        </p:nvSpPr>
        <p:spPr>
          <a:xfrm>
            <a:off x="395536" y="4141796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/>
              <a:t>Parovi:</a:t>
            </a:r>
          </a:p>
          <a:p>
            <a:r>
              <a:rPr lang="hr-HR" sz="2400" b="1" dirty="0" smtClean="0"/>
              <a:t>1. IVAN MORŽAN = ŽELJKO </a:t>
            </a:r>
            <a:r>
              <a:rPr lang="hr-HR" sz="2400" b="1" dirty="0"/>
              <a:t>TIKAS – FILOZ. FAK. OS </a:t>
            </a:r>
          </a:p>
          <a:p>
            <a:r>
              <a:rPr lang="en-US" sz="2400" b="1" dirty="0" smtClean="0"/>
              <a:t>2</a:t>
            </a:r>
            <a:r>
              <a:rPr lang="hr-HR" sz="2400" b="1" dirty="0" smtClean="0"/>
              <a:t>. </a:t>
            </a:r>
            <a:r>
              <a:rPr lang="hr-HR" sz="2400" b="1" dirty="0"/>
              <a:t>VLADO FOTAK = IVAN TROJAN – FILOZ. FAK. OS</a:t>
            </a:r>
          </a:p>
          <a:p>
            <a:pPr lvl="0"/>
            <a:r>
              <a:rPr lang="en-US" sz="2400" b="1" dirty="0" smtClean="0"/>
              <a:t>3</a:t>
            </a:r>
            <a:r>
              <a:rPr lang="hr-HR" sz="2400" b="1" dirty="0" smtClean="0"/>
              <a:t>. MLADEN SLIPČEVIĆ = MIRO ČELIĆ </a:t>
            </a:r>
            <a:r>
              <a:rPr lang="hr-HR" sz="2400" b="1" dirty="0"/>
              <a:t>– IGH ZG</a:t>
            </a:r>
            <a:r>
              <a:rPr lang="hr-HR" sz="2400" b="1" dirty="0" smtClean="0"/>
              <a:t>.</a:t>
            </a:r>
            <a:endParaRPr lang="hr-HR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6672"/>
            <a:ext cx="221297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7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Nogomet (Žene)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899592" y="3068960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200" b="1" dirty="0" smtClean="0"/>
              <a:t>1. FILOZOFSKI FAKULTET OSIJEK  </a:t>
            </a:r>
            <a:endParaRPr lang="hr-HR" sz="3200" b="1" dirty="0"/>
          </a:p>
          <a:p>
            <a:pPr lvl="0"/>
            <a:r>
              <a:rPr lang="hr-HR" sz="3200" b="1" dirty="0" smtClean="0"/>
              <a:t>2. SVEUČILIŠTE ZADAR </a:t>
            </a:r>
            <a:endParaRPr lang="hr-HR" sz="3200" b="1" dirty="0"/>
          </a:p>
          <a:p>
            <a:pPr lvl="0"/>
            <a:r>
              <a:rPr lang="hr-HR" sz="3200" b="1" dirty="0" smtClean="0"/>
              <a:t>3. POLJOPRIVREDNI FAKULTET OSIJEK </a:t>
            </a:r>
            <a:endParaRPr lang="hr-HR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48680"/>
            <a:ext cx="1558632" cy="1508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49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Nogomet (Muški)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1259632" y="3501008"/>
            <a:ext cx="6624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800" b="1" dirty="0" smtClean="0"/>
              <a:t>1. POLJOPRIVREDNI FAKULTET OSIJEK </a:t>
            </a:r>
          </a:p>
          <a:p>
            <a:pPr lvl="0"/>
            <a:r>
              <a:rPr lang="hr-HR" sz="2800" b="1" dirty="0" smtClean="0"/>
              <a:t>2. NACIONALNA I SVEUČILIŠNA KNJIŽ. ZG</a:t>
            </a:r>
          </a:p>
          <a:p>
            <a:pPr lvl="0"/>
            <a:r>
              <a:rPr lang="hr-HR" sz="2800" b="1" dirty="0" smtClean="0"/>
              <a:t>3. GRAĐEVINSKI FAKULTET OSIJEK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48680"/>
            <a:ext cx="15605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5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Odbojka na pijesku</a:t>
            </a:r>
            <a:endParaRPr lang="hr-HR" dirty="0"/>
          </a:p>
        </p:txBody>
      </p:sp>
      <p:sp>
        <p:nvSpPr>
          <p:cNvPr id="9" name="Pravokutnik 8"/>
          <p:cNvSpPr/>
          <p:nvPr/>
        </p:nvSpPr>
        <p:spPr>
          <a:xfrm>
            <a:off x="539552" y="3140968"/>
            <a:ext cx="6912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800" b="1" dirty="0" smtClean="0"/>
              <a:t>1. FILOZOFSKI FAKULTET  OS - II </a:t>
            </a:r>
            <a:endParaRPr lang="hr-HR" sz="2800" b="1" dirty="0"/>
          </a:p>
          <a:p>
            <a:pPr lvl="0"/>
            <a:r>
              <a:rPr lang="hr-HR" sz="2800" b="1" dirty="0" smtClean="0"/>
              <a:t>2. ETF. OS </a:t>
            </a:r>
            <a:endParaRPr lang="hr-HR" sz="2800" b="1" dirty="0"/>
          </a:p>
          <a:p>
            <a:pPr lvl="0"/>
            <a:r>
              <a:rPr lang="hr-HR" sz="2800" b="1" dirty="0" smtClean="0"/>
              <a:t>3. POLJOPRIVREDNI  FAKULTET OSIJEK  - I</a:t>
            </a:r>
            <a:endParaRPr lang="hr-HR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48680"/>
            <a:ext cx="193198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0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Potezanje konopa (Žene)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899592" y="3003973"/>
            <a:ext cx="7704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800" b="1" dirty="0" smtClean="0"/>
              <a:t>1. TEKSTILNO TEHNOLOŠKI FAKULTET  ZG.</a:t>
            </a:r>
          </a:p>
          <a:p>
            <a:pPr lvl="0"/>
            <a:r>
              <a:rPr lang="hr-HR" sz="2800" b="1" dirty="0" smtClean="0"/>
              <a:t>2. SVEUČILIŠTE U ZADRU </a:t>
            </a:r>
          </a:p>
          <a:p>
            <a:pPr lvl="0"/>
            <a:r>
              <a:rPr lang="hr-HR" sz="2400" b="1" dirty="0" smtClean="0"/>
              <a:t>3</a:t>
            </a:r>
            <a:r>
              <a:rPr lang="hr-HR" sz="2800" b="1" dirty="0" smtClean="0"/>
              <a:t>. MEDICINSKI FAK. OS </a:t>
            </a:r>
            <a:endParaRPr lang="hr-HR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954299"/>
            <a:ext cx="2376264" cy="142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02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52728"/>
          </a:xfrm>
        </p:spPr>
        <p:txBody>
          <a:bodyPr/>
          <a:lstStyle/>
          <a:p>
            <a:pPr algn="l"/>
            <a:r>
              <a:rPr lang="hr-HR" dirty="0" smtClean="0"/>
              <a:t>Potezanje konopa (Muški)</a:t>
            </a:r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971600" y="3074086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r-HR" sz="3200" b="1" dirty="0" smtClean="0"/>
              <a:t>GEOTEHNIČKI  FAKULTET VARAŽDIN</a:t>
            </a:r>
          </a:p>
          <a:p>
            <a:pPr marL="342900" indent="-342900">
              <a:buAutoNum type="arabicPeriod"/>
            </a:pPr>
            <a:r>
              <a:rPr lang="hr-HR" sz="3200" b="1" dirty="0" smtClean="0"/>
              <a:t>POLJOPRIVREDNI FAKULTET OSIJEK </a:t>
            </a:r>
            <a:endParaRPr lang="hr-HR" sz="32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09794"/>
            <a:ext cx="2162051" cy="129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0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Potezanje konopa (Mješovito)</a:t>
            </a:r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1176268" y="3140968"/>
            <a:ext cx="72728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r-HR" sz="2800" b="1" dirty="0" smtClean="0"/>
              <a:t>TEKSTILNO TEHNOLOŠKI FAKULTET ZG</a:t>
            </a:r>
          </a:p>
          <a:p>
            <a:pPr marL="342900" indent="-342900">
              <a:buAutoNum type="arabicPeriod"/>
            </a:pPr>
            <a:r>
              <a:rPr lang="hr-HR" sz="2800" b="1" dirty="0" smtClean="0"/>
              <a:t>SVEUČILIŠTE ZADAR  </a:t>
            </a:r>
          </a:p>
          <a:p>
            <a:pPr marL="342900" indent="-342900">
              <a:buAutoNum type="arabicPeriod"/>
            </a:pPr>
            <a:r>
              <a:rPr lang="hr-HR" sz="2800" b="1" dirty="0" smtClean="0"/>
              <a:t>REKTORAT SVEUČILIŠTA ZG</a:t>
            </a:r>
            <a:endParaRPr lang="hr-HR" sz="28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8760"/>
            <a:ext cx="2378075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Plivanje (Žene)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1115616" y="2852936"/>
            <a:ext cx="61206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000" b="1" dirty="0" smtClean="0"/>
              <a:t>1</a:t>
            </a:r>
            <a:r>
              <a:rPr lang="hr-HR" sz="2800" b="1" dirty="0" smtClean="0"/>
              <a:t>.  </a:t>
            </a:r>
            <a:r>
              <a:rPr lang="hr-HR" sz="2400" b="1" dirty="0" smtClean="0"/>
              <a:t>SPOMENKA GEORGIJEVIĆ – POM. FAK. RI</a:t>
            </a:r>
            <a:endParaRPr lang="hr-HR" sz="2400" b="1" dirty="0"/>
          </a:p>
          <a:p>
            <a:pPr lvl="0"/>
            <a:r>
              <a:rPr lang="hr-HR" sz="2400" b="1" dirty="0" smtClean="0"/>
              <a:t>2.  ALICA GRILEK KAURIĆ – TTF ZG</a:t>
            </a:r>
            <a:endParaRPr lang="hr-HR" sz="2400" b="1" dirty="0"/>
          </a:p>
          <a:p>
            <a:pPr lvl="0"/>
            <a:r>
              <a:rPr lang="hr-HR" sz="2400" b="1" dirty="0" smtClean="0"/>
              <a:t>3. ANDREA LUKIN – REKT. ZG</a:t>
            </a:r>
            <a:endParaRPr lang="hr-HR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790972"/>
            <a:ext cx="2162175" cy="148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2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STRELJAŠTVO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179512" y="2132856"/>
            <a:ext cx="777686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u="sng" dirty="0" smtClean="0"/>
              <a:t>STRELJAŠTVO </a:t>
            </a:r>
            <a:r>
              <a:rPr lang="hr-HR" sz="2000" b="1" u="sng" dirty="0"/>
              <a:t>(Muški)</a:t>
            </a:r>
            <a:endParaRPr lang="hr-HR" sz="2000" u="sng" dirty="0"/>
          </a:p>
          <a:p>
            <a:pPr lvl="0"/>
            <a:r>
              <a:rPr lang="hr-HR" sz="2000" b="1" dirty="0" smtClean="0"/>
              <a:t>1. IVAN </a:t>
            </a:r>
            <a:r>
              <a:rPr lang="hr-HR" sz="2000" b="1" dirty="0"/>
              <a:t>DRENJANČEVIĆ </a:t>
            </a:r>
            <a:r>
              <a:rPr lang="hr-HR" sz="2000" b="1" dirty="0" smtClean="0"/>
              <a:t>– POLJ.OS</a:t>
            </a:r>
          </a:p>
          <a:p>
            <a:pPr lvl="0"/>
            <a:r>
              <a:rPr lang="hr-HR" sz="2000" b="1" dirty="0" smtClean="0"/>
              <a:t>2. MARKO </a:t>
            </a:r>
            <a:r>
              <a:rPr lang="hr-HR" sz="2000" b="1" dirty="0"/>
              <a:t>JOSIPOVIĆ – </a:t>
            </a:r>
            <a:r>
              <a:rPr lang="hr-HR" sz="2000" b="1" dirty="0" smtClean="0"/>
              <a:t>POLJ.OS</a:t>
            </a:r>
            <a:endParaRPr lang="hr-HR" sz="2000" dirty="0"/>
          </a:p>
          <a:p>
            <a:pPr lvl="0"/>
            <a:r>
              <a:rPr lang="hr-HR" sz="2000" b="1" dirty="0" smtClean="0"/>
              <a:t>3. ZORAN </a:t>
            </a:r>
            <a:r>
              <a:rPr lang="hr-HR" sz="2000" b="1" dirty="0"/>
              <a:t>ĆOSO – </a:t>
            </a:r>
            <a:r>
              <a:rPr lang="hr-HR" sz="2000" b="1" dirty="0" smtClean="0"/>
              <a:t>SVEUČ. ZADAR</a:t>
            </a:r>
          </a:p>
          <a:p>
            <a:pPr lvl="0"/>
            <a:r>
              <a:rPr lang="hr-HR" sz="2000" b="1" dirty="0"/>
              <a:t> </a:t>
            </a:r>
            <a:r>
              <a:rPr lang="hr-HR" sz="2000" b="1" dirty="0" smtClean="0"/>
              <a:t>   IVAN </a:t>
            </a:r>
            <a:r>
              <a:rPr lang="hr-HR" sz="2000" b="1" dirty="0"/>
              <a:t>BILOŠ – POLJ.OS</a:t>
            </a:r>
          </a:p>
          <a:p>
            <a:endParaRPr lang="hr-HR" dirty="0"/>
          </a:p>
        </p:txBody>
      </p:sp>
      <p:sp>
        <p:nvSpPr>
          <p:cNvPr id="9" name="Pravokutnik 8"/>
          <p:cNvSpPr/>
          <p:nvPr/>
        </p:nvSpPr>
        <p:spPr>
          <a:xfrm>
            <a:off x="3635896" y="3861048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000" b="1" u="sng" dirty="0"/>
              <a:t>STRELJAŠTVO (Žene</a:t>
            </a:r>
            <a:r>
              <a:rPr lang="hr-HR" sz="2000" b="1" u="sng" dirty="0" smtClean="0"/>
              <a:t>)</a:t>
            </a:r>
          </a:p>
          <a:p>
            <a:pPr lvl="0"/>
            <a:r>
              <a:rPr lang="hr-HR" sz="2000" b="1" dirty="0" smtClean="0"/>
              <a:t>1. MANUELA </a:t>
            </a:r>
            <a:r>
              <a:rPr lang="hr-HR" sz="2000" b="1" dirty="0"/>
              <a:t>KOTLAR </a:t>
            </a:r>
            <a:r>
              <a:rPr lang="hr-HR" sz="2000" b="1" dirty="0" smtClean="0"/>
              <a:t>– SVEUČ. ZADAR</a:t>
            </a:r>
          </a:p>
          <a:p>
            <a:pPr lvl="0"/>
            <a:r>
              <a:rPr lang="hr-HR" sz="2000" b="1" dirty="0" smtClean="0"/>
              <a:t>2. RAFAELA BOŽIĆ – </a:t>
            </a:r>
            <a:r>
              <a:rPr lang="hr-HR" sz="2000" b="1" dirty="0"/>
              <a:t>SVEUČ. </a:t>
            </a:r>
            <a:r>
              <a:rPr lang="hr-HR" sz="2000" b="1" dirty="0" smtClean="0"/>
              <a:t>ZADAR</a:t>
            </a:r>
          </a:p>
          <a:p>
            <a:pPr lvl="0"/>
            <a:r>
              <a:rPr lang="hr-HR" sz="2000" b="1" dirty="0" smtClean="0"/>
              <a:t>3. LADA </a:t>
            </a:r>
            <a:r>
              <a:rPr lang="hr-HR" sz="2000" b="1" dirty="0"/>
              <a:t>SARTORI </a:t>
            </a:r>
            <a:r>
              <a:rPr lang="hr-HR" sz="2000" b="1" dirty="0" smtClean="0"/>
              <a:t>– FESB SPLIT</a:t>
            </a:r>
            <a:endParaRPr lang="hr-HR" sz="2000" dirty="0"/>
          </a:p>
          <a:p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02" y="512673"/>
            <a:ext cx="2431794" cy="1620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71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Plivanje (Muški)</a:t>
            </a:r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64704"/>
            <a:ext cx="2163763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avokutnik 5"/>
          <p:cNvSpPr/>
          <p:nvPr/>
        </p:nvSpPr>
        <p:spPr>
          <a:xfrm>
            <a:off x="1475656" y="2976871"/>
            <a:ext cx="62646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b="1" dirty="0" smtClean="0"/>
              <a:t>1</a:t>
            </a:r>
            <a:r>
              <a:rPr lang="hr-HR" sz="2800" b="1" dirty="0" smtClean="0"/>
              <a:t>. </a:t>
            </a:r>
            <a:r>
              <a:rPr lang="hr-HR" sz="2400" b="1" dirty="0" smtClean="0"/>
              <a:t>MARIN RAK – REKT. ZG </a:t>
            </a:r>
          </a:p>
          <a:p>
            <a:pPr lvl="0"/>
            <a:r>
              <a:rPr lang="hr-HR" sz="2400" b="1" dirty="0" smtClean="0"/>
              <a:t>2. MARIJO KEŠKIĆ – POLJ. FAK. OS</a:t>
            </a:r>
          </a:p>
          <a:p>
            <a:pPr lvl="0"/>
            <a:r>
              <a:rPr lang="hr-HR" sz="2400" b="1" dirty="0" smtClean="0"/>
              <a:t>3. JOŠKO SINDIK – INST. ZA ANTROP. ZG</a:t>
            </a:r>
          </a:p>
          <a:p>
            <a:pPr lvl="0"/>
            <a:endParaRPr lang="hr-H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9119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650512"/>
          </a:xfrm>
        </p:spPr>
        <p:txBody>
          <a:bodyPr/>
          <a:lstStyle/>
          <a:p>
            <a:pPr algn="l"/>
            <a:r>
              <a:rPr lang="hr-HR" dirty="0" smtClean="0"/>
              <a:t>STAND UP PADDLE  </a:t>
            </a:r>
            <a:r>
              <a:rPr lang="hr-HR" dirty="0"/>
              <a:t>(Žene</a:t>
            </a:r>
            <a:r>
              <a:rPr lang="hr-HR" dirty="0" smtClean="0"/>
              <a:t>)</a:t>
            </a:r>
            <a:br>
              <a:rPr lang="hr-HR" dirty="0" smtClean="0"/>
            </a:br>
            <a:r>
              <a:rPr lang="hr-HR" dirty="0" smtClean="0"/>
              <a:t>(Veslanje na dasci)</a:t>
            </a:r>
            <a:endParaRPr lang="hr-H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80728"/>
            <a:ext cx="245110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utnik 6"/>
          <p:cNvSpPr/>
          <p:nvPr/>
        </p:nvSpPr>
        <p:spPr>
          <a:xfrm>
            <a:off x="683568" y="3140968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b="1" dirty="0" smtClean="0"/>
              <a:t>1</a:t>
            </a:r>
            <a:r>
              <a:rPr lang="hr-HR" sz="2000" b="1" dirty="0" smtClean="0"/>
              <a:t>.</a:t>
            </a:r>
            <a:r>
              <a:rPr lang="hr-HR" sz="2000" dirty="0" smtClean="0"/>
              <a:t> </a:t>
            </a:r>
            <a:r>
              <a:rPr lang="hr-HR" sz="2400" b="1" dirty="0" smtClean="0"/>
              <a:t>HELENA BULE – POM.ST</a:t>
            </a:r>
            <a:r>
              <a:rPr lang="hr-HR" sz="2400" dirty="0"/>
              <a:t>	</a:t>
            </a:r>
          </a:p>
          <a:p>
            <a:pPr lvl="0"/>
            <a:r>
              <a:rPr lang="hr-HR" sz="2400" b="1" dirty="0" smtClean="0"/>
              <a:t>2. NIVES PRIBUDIĆ – POM. ST</a:t>
            </a:r>
            <a:r>
              <a:rPr lang="hr-HR" sz="2400" b="1" dirty="0"/>
              <a:t>	</a:t>
            </a:r>
          </a:p>
          <a:p>
            <a:pPr lvl="0"/>
            <a:r>
              <a:rPr lang="hr-HR" sz="2400" b="1" dirty="0" smtClean="0"/>
              <a:t>3. SNJEŽANA PAPIĆ – MALIAN – SVEUČ. ZG</a:t>
            </a:r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val="35616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/>
              <a:t>STAND UP PADDLE  </a:t>
            </a:r>
            <a:r>
              <a:rPr lang="hr-HR" dirty="0" smtClean="0"/>
              <a:t>(Muški)</a:t>
            </a:r>
            <a:r>
              <a:rPr lang="hr-HR" dirty="0"/>
              <a:t/>
            </a:r>
            <a:br>
              <a:rPr lang="hr-HR" dirty="0"/>
            </a:br>
            <a:r>
              <a:rPr lang="hr-HR" dirty="0"/>
              <a:t>(Veslanje na dasci)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48" y="908720"/>
            <a:ext cx="2448272" cy="1596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avokutnik 6"/>
          <p:cNvSpPr/>
          <p:nvPr/>
        </p:nvSpPr>
        <p:spPr>
          <a:xfrm>
            <a:off x="1177704" y="2996952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b="1" dirty="0" smtClean="0"/>
              <a:t>1.</a:t>
            </a:r>
            <a:r>
              <a:rPr lang="hr-HR" dirty="0" smtClean="0"/>
              <a:t> </a:t>
            </a:r>
            <a:r>
              <a:rPr lang="hr-HR" sz="2400" b="1" dirty="0" smtClean="0"/>
              <a:t>SINIŠA MARIČIĆ – GRAĐ. FAK. OS</a:t>
            </a:r>
            <a:r>
              <a:rPr lang="hr-HR" sz="2400" dirty="0"/>
              <a:t>	</a:t>
            </a:r>
          </a:p>
          <a:p>
            <a:pPr lvl="0"/>
            <a:r>
              <a:rPr lang="hr-HR" sz="2400" b="1" dirty="0" smtClean="0"/>
              <a:t>2. MARKO JOSIPOVIĆ – POLJ. INS.OS</a:t>
            </a:r>
            <a:r>
              <a:rPr lang="hr-HR" sz="20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8355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Pikado (Žene)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1691680" y="2636912"/>
            <a:ext cx="6120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/>
              <a:t>1. VESNA ŠIRIĆ  - PRAV. FAK.OS </a:t>
            </a:r>
          </a:p>
          <a:p>
            <a:r>
              <a:rPr lang="hr-HR" sz="2800" b="1" dirty="0" smtClean="0"/>
              <a:t>2. NIVES PAŠKOV – VELEUČ. ŠIBENIK</a:t>
            </a:r>
          </a:p>
          <a:p>
            <a:r>
              <a:rPr lang="hr-HR" sz="2800" b="1" dirty="0" smtClean="0"/>
              <a:t>3. BRANKA BOGNAR – GRAĐ. FAK. OS</a:t>
            </a:r>
            <a:endParaRPr lang="hr-HR" sz="28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9780"/>
            <a:ext cx="26209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28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Pikado (Muški)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2033040" y="2708920"/>
            <a:ext cx="57793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/>
              <a:t>1</a:t>
            </a:r>
            <a:r>
              <a:rPr lang="hr-HR" sz="3200" b="1" dirty="0" smtClean="0"/>
              <a:t>. </a:t>
            </a:r>
            <a:r>
              <a:rPr lang="hr-HR" sz="2800" b="1" dirty="0" smtClean="0"/>
              <a:t>ŽARKO RADIŠIĆ – POLJ. FAK. OS </a:t>
            </a:r>
          </a:p>
          <a:p>
            <a:r>
              <a:rPr lang="hr-HR" sz="2800" b="1" dirty="0" smtClean="0"/>
              <a:t>2. KREŠO ŠKRLEC – PBF. ZG </a:t>
            </a:r>
          </a:p>
          <a:p>
            <a:r>
              <a:rPr lang="hr-HR" sz="2800" b="1" dirty="0" smtClean="0"/>
              <a:t>3. DAMIR SEDLAR – FESB SPLIT</a:t>
            </a:r>
          </a:p>
          <a:p>
            <a:endParaRPr lang="hr-HR" sz="24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2054"/>
            <a:ext cx="26209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60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Stolni tenis (Mješovito)</a:t>
            </a:r>
            <a:endParaRPr lang="hr-HR" dirty="0"/>
          </a:p>
        </p:txBody>
      </p:sp>
      <p:sp>
        <p:nvSpPr>
          <p:cNvPr id="19" name="Pravokutnik 18"/>
          <p:cNvSpPr/>
          <p:nvPr/>
        </p:nvSpPr>
        <p:spPr>
          <a:xfrm>
            <a:off x="656259" y="2852936"/>
            <a:ext cx="792088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800" b="1" dirty="0" smtClean="0"/>
              <a:t>1.</a:t>
            </a:r>
            <a:r>
              <a:rPr lang="hr-HR" sz="3600" dirty="0" smtClean="0"/>
              <a:t> </a:t>
            </a:r>
            <a:r>
              <a:rPr lang="hr-HR" sz="2800" b="1" dirty="0" smtClean="0"/>
              <a:t>SKLEDAR (NSK) – LEVAK (IRB) </a:t>
            </a:r>
          </a:p>
          <a:p>
            <a:pPr lvl="0"/>
            <a:r>
              <a:rPr lang="hr-HR" sz="2800" b="1" dirty="0" smtClean="0"/>
              <a:t>2</a:t>
            </a:r>
            <a:r>
              <a:rPr lang="hr-HR" sz="2800" b="1" dirty="0"/>
              <a:t>. </a:t>
            </a:r>
            <a:r>
              <a:rPr lang="hr-HR" sz="2800" b="1" dirty="0" smtClean="0"/>
              <a:t>SINDIK (INS.ANTR.) – CVITANOVIĆ ( REKT.ZG)</a:t>
            </a:r>
          </a:p>
          <a:p>
            <a:pPr lvl="0"/>
            <a:r>
              <a:rPr lang="hr-HR" sz="2800" b="1" dirty="0" smtClean="0"/>
              <a:t>3. JUGOVIĆ – KOLANOVIĆ (POM.FAK. RI)</a:t>
            </a:r>
            <a:endParaRPr lang="hr-HR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92696"/>
            <a:ext cx="1981200" cy="131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937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Stolni tenis (Žene)</a:t>
            </a:r>
            <a:endParaRPr lang="hr-HR" dirty="0"/>
          </a:p>
        </p:txBody>
      </p:sp>
      <p:sp>
        <p:nvSpPr>
          <p:cNvPr id="10" name="Pravokutnik 9"/>
          <p:cNvSpPr/>
          <p:nvPr/>
        </p:nvSpPr>
        <p:spPr>
          <a:xfrm>
            <a:off x="611560" y="2687557"/>
            <a:ext cx="6480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000" b="1" dirty="0" smtClean="0"/>
              <a:t>PAROVI:</a:t>
            </a:r>
          </a:p>
          <a:p>
            <a:pPr lvl="0"/>
            <a:r>
              <a:rPr lang="hr-HR" sz="2000" dirty="0" smtClean="0"/>
              <a:t>1. </a:t>
            </a:r>
            <a:r>
              <a:rPr lang="hr-HR" sz="2000" b="1" dirty="0" smtClean="0"/>
              <a:t>KOLANOVIĆ – POM.RI =  CVITANOVIĆ – REKT. ZG</a:t>
            </a:r>
          </a:p>
          <a:p>
            <a:pPr lvl="0"/>
            <a:r>
              <a:rPr lang="hr-HR" sz="2000" b="1" dirty="0" smtClean="0"/>
              <a:t>2. PROROKOVIĆ = IVANOV – SVEUČ. ZADAR</a:t>
            </a:r>
          </a:p>
          <a:p>
            <a:pPr lvl="0"/>
            <a:r>
              <a:rPr lang="hr-HR" sz="2000" b="1" dirty="0" smtClean="0"/>
              <a:t>3. PAŠKOV – VELUČ. ŠIB = OBRANIĆ – BIOLOG. OS</a:t>
            </a:r>
            <a:endParaRPr lang="hr-HR" sz="2000" b="1" dirty="0"/>
          </a:p>
        </p:txBody>
      </p:sp>
      <p:sp>
        <p:nvSpPr>
          <p:cNvPr id="11" name="Pravokutnik 10"/>
          <p:cNvSpPr/>
          <p:nvPr/>
        </p:nvSpPr>
        <p:spPr>
          <a:xfrm>
            <a:off x="1979712" y="4365104"/>
            <a:ext cx="6588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000" b="1" dirty="0" smtClean="0"/>
              <a:t>POJEDINAČNO:</a:t>
            </a:r>
          </a:p>
          <a:p>
            <a:pPr lvl="0"/>
            <a:r>
              <a:rPr lang="hr-HR" sz="2000" b="1" dirty="0" smtClean="0"/>
              <a:t>1. INES KOLANOVIĆ – POM.FAK. RI </a:t>
            </a:r>
          </a:p>
          <a:p>
            <a:pPr lvl="0"/>
            <a:r>
              <a:rPr lang="hr-HR" sz="2000" b="1" dirty="0" smtClean="0"/>
              <a:t>2. IVANA LEVAK – IRB ZG</a:t>
            </a:r>
          </a:p>
          <a:p>
            <a:pPr lvl="0"/>
            <a:r>
              <a:rPr lang="hr-HR" sz="2000" b="1" dirty="0" smtClean="0"/>
              <a:t>3. ANA PROROKOVIĆ – SVEUČ. ZADAR</a:t>
            </a:r>
            <a:endParaRPr lang="hr-HR" sz="20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593" y="692696"/>
            <a:ext cx="1981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9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Stolni tenis (Muški)</a:t>
            </a:r>
            <a:endParaRPr lang="hr-HR" dirty="0"/>
          </a:p>
        </p:txBody>
      </p:sp>
      <p:sp>
        <p:nvSpPr>
          <p:cNvPr id="19" name="Pravokutnik 18"/>
          <p:cNvSpPr/>
          <p:nvPr/>
        </p:nvSpPr>
        <p:spPr>
          <a:xfrm>
            <a:off x="611560" y="2492896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b="1" dirty="0" smtClean="0"/>
              <a:t>PAROVI:</a:t>
            </a:r>
            <a:endParaRPr lang="hr-HR" sz="2400" b="1" dirty="0"/>
          </a:p>
          <a:p>
            <a:pPr lvl="0"/>
            <a:r>
              <a:rPr lang="hr-HR" sz="2400" b="1" dirty="0" smtClean="0"/>
              <a:t>1. KOZLEK – PBF. ZG = SKLEDAR - NSK</a:t>
            </a:r>
          </a:p>
          <a:p>
            <a:pPr lvl="0"/>
            <a:r>
              <a:rPr lang="hr-HR" sz="2400" b="1" dirty="0" smtClean="0"/>
              <a:t>2. SINDIK – INST. ZA ANTP. = ŠKREC – PBF ZG.</a:t>
            </a:r>
          </a:p>
          <a:p>
            <a:pPr lvl="0"/>
            <a:r>
              <a:rPr lang="hr-HR" sz="2400" b="1" dirty="0" smtClean="0"/>
              <a:t>3. ŠPREM = GRD – FOI. VŽ</a:t>
            </a:r>
          </a:p>
        </p:txBody>
      </p:sp>
      <p:sp>
        <p:nvSpPr>
          <p:cNvPr id="20" name="Pravokutnik 19"/>
          <p:cNvSpPr/>
          <p:nvPr/>
        </p:nvSpPr>
        <p:spPr>
          <a:xfrm>
            <a:off x="3491880" y="4437112"/>
            <a:ext cx="53285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b="1" dirty="0" smtClean="0"/>
              <a:t>POJEDINAČNO:</a:t>
            </a:r>
          </a:p>
          <a:p>
            <a:pPr lvl="0"/>
            <a:r>
              <a:rPr lang="hr-HR" sz="2400" b="1" dirty="0" smtClean="0"/>
              <a:t>1. JOŠKO SINDIK – INST. ZA ANTP </a:t>
            </a:r>
          </a:p>
          <a:p>
            <a:pPr lvl="0"/>
            <a:r>
              <a:rPr lang="hr-HR" sz="2400" b="1" dirty="0" smtClean="0"/>
              <a:t>2. DARIO GRD – FOI. VŽ</a:t>
            </a:r>
            <a:endParaRPr lang="hr-HR" sz="2400" b="1" dirty="0"/>
          </a:p>
          <a:p>
            <a:pPr lvl="0"/>
            <a:r>
              <a:rPr lang="hr-HR" sz="2400" b="1" dirty="0" smtClean="0"/>
              <a:t>3. DAMIR KOZLEK – PBF. ZG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74" y="548680"/>
            <a:ext cx="1981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4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Tenis (Žene)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1691680" y="3429000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b="1" dirty="0" smtClean="0"/>
              <a:t>1. DUŠICA KERHAČ - IGH</a:t>
            </a:r>
            <a:endParaRPr lang="hr-HR" sz="2400" b="1" dirty="0"/>
          </a:p>
          <a:p>
            <a:pPr lvl="0"/>
            <a:r>
              <a:rPr lang="hr-HR" sz="2400" b="1" dirty="0" smtClean="0"/>
              <a:t>2. ANA ŠIMUNIĆ – SVEUČ.  ZADAR</a:t>
            </a:r>
          </a:p>
          <a:p>
            <a:pPr lvl="0"/>
            <a:r>
              <a:rPr lang="hr-HR" sz="2400" b="1" dirty="0" smtClean="0"/>
              <a:t>3. RUŽA MALENICA – MEDICINSKI FAK. OS</a:t>
            </a:r>
            <a:endParaRPr lang="hr-HR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64704"/>
            <a:ext cx="1922688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66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Tenis (Muški)</a:t>
            </a:r>
            <a:endParaRPr lang="hr-H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20687"/>
            <a:ext cx="192722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1071116" y="4149080"/>
            <a:ext cx="60931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b="1" dirty="0" smtClean="0"/>
              <a:t>1. IGOR VULETIĆ –  PRAVNI FAK. OS</a:t>
            </a:r>
          </a:p>
          <a:p>
            <a:pPr lvl="0"/>
            <a:r>
              <a:rPr lang="hr-HR" sz="2400" b="1" dirty="0" smtClean="0"/>
              <a:t>2. ZVONKO ČERIN – PMF MAT. ODJEL</a:t>
            </a:r>
          </a:p>
          <a:p>
            <a:pPr lvl="0"/>
            <a:r>
              <a:rPr lang="hr-HR" sz="2400" b="1" dirty="0" smtClean="0"/>
              <a:t>3</a:t>
            </a:r>
            <a:r>
              <a:rPr lang="hr-HR" sz="2400" b="1" dirty="0" smtClean="0"/>
              <a:t>. </a:t>
            </a:r>
            <a:r>
              <a:rPr lang="hr-HR" sz="2400" b="1" dirty="0" smtClean="0"/>
              <a:t>BORIS BERNIK </a:t>
            </a:r>
            <a:r>
              <a:rPr lang="hr-HR" sz="2400" b="1" dirty="0" smtClean="0"/>
              <a:t>– </a:t>
            </a:r>
            <a:r>
              <a:rPr lang="hr-HR" sz="2400" b="1" dirty="0" smtClean="0"/>
              <a:t>MUZIČKA </a:t>
            </a:r>
            <a:r>
              <a:rPr lang="hr-HR" sz="2400" b="1" dirty="0" smtClean="0"/>
              <a:t>AK. ZG</a:t>
            </a:r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val="34257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dirty="0" smtClean="0"/>
              <a:t>BOĆANJE 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1187624" y="1988840"/>
            <a:ext cx="56886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/>
              <a:t>Boćanje (Muški)</a:t>
            </a:r>
            <a:endParaRPr lang="hr-HR" sz="2400" dirty="0"/>
          </a:p>
          <a:p>
            <a:pPr lvl="0"/>
            <a:r>
              <a:rPr lang="hr-HR" sz="2400" b="1" dirty="0" smtClean="0"/>
              <a:t>1.  MED. FAK. RI.</a:t>
            </a:r>
          </a:p>
          <a:p>
            <a:pPr lvl="0"/>
            <a:r>
              <a:rPr lang="hr-HR" sz="2400" b="1" dirty="0" smtClean="0"/>
              <a:t>2. SVEUČ. ZADAR </a:t>
            </a:r>
            <a:endParaRPr lang="hr-HR" sz="2400" dirty="0"/>
          </a:p>
          <a:p>
            <a:pPr lvl="0"/>
            <a:r>
              <a:rPr lang="hr-HR" sz="2400" b="1" dirty="0" smtClean="0"/>
              <a:t>3.  ETF</a:t>
            </a:r>
            <a:r>
              <a:rPr lang="hr-HR" sz="2400" b="1" dirty="0"/>
              <a:t>. OSIJEK - I</a:t>
            </a:r>
            <a:endParaRPr lang="hr-HR" sz="2400" dirty="0"/>
          </a:p>
          <a:p>
            <a:endParaRPr lang="hr-HR" sz="2400" b="1" dirty="0" smtClean="0"/>
          </a:p>
          <a:p>
            <a:pPr lvl="6"/>
            <a:r>
              <a:rPr lang="hr-HR" sz="2400" b="1" dirty="0" smtClean="0"/>
              <a:t>Boćanje </a:t>
            </a:r>
            <a:r>
              <a:rPr lang="hr-HR" sz="2400" b="1" dirty="0"/>
              <a:t>(Žene</a:t>
            </a:r>
            <a:r>
              <a:rPr lang="hr-HR" sz="2400" b="1" dirty="0" smtClean="0"/>
              <a:t>)</a:t>
            </a:r>
            <a:r>
              <a:rPr lang="hr-HR" sz="2400" b="1" u="sng" dirty="0"/>
              <a:t> </a:t>
            </a:r>
            <a:endParaRPr lang="hr-HR" sz="2400" b="1" u="sng" dirty="0" smtClean="0"/>
          </a:p>
          <a:p>
            <a:pPr lvl="6"/>
            <a:r>
              <a:rPr lang="hr-HR" sz="2400" b="1" dirty="0" smtClean="0"/>
              <a:t>1. FIL. FAK OS - </a:t>
            </a:r>
            <a:r>
              <a:rPr lang="hr-HR" sz="2400" b="1" dirty="0"/>
              <a:t>I</a:t>
            </a:r>
            <a:endParaRPr lang="hr-HR" sz="2400" dirty="0"/>
          </a:p>
          <a:p>
            <a:pPr lvl="6"/>
            <a:r>
              <a:rPr lang="hr-HR" sz="2400" b="1" dirty="0" smtClean="0"/>
              <a:t>2. SVEUČ. ZADAR </a:t>
            </a:r>
            <a:r>
              <a:rPr lang="hr-HR" sz="2400" b="1" dirty="0"/>
              <a:t>-  II</a:t>
            </a:r>
            <a:endParaRPr lang="hr-HR" sz="2400" dirty="0"/>
          </a:p>
          <a:p>
            <a:pPr lvl="6"/>
            <a:r>
              <a:rPr lang="hr-HR" sz="2400" b="1" dirty="0" smtClean="0"/>
              <a:t>3. SVEUČ</a:t>
            </a:r>
            <a:r>
              <a:rPr lang="hr-HR" sz="2400" b="1" dirty="0"/>
              <a:t>. ZADAR </a:t>
            </a:r>
            <a:r>
              <a:rPr lang="hr-HR" sz="2400" b="1" dirty="0" smtClean="0"/>
              <a:t>- </a:t>
            </a:r>
            <a:r>
              <a:rPr lang="hr-HR" sz="2400" b="1" dirty="0"/>
              <a:t>I</a:t>
            </a:r>
            <a:endParaRPr lang="hr-HR" sz="2400" dirty="0"/>
          </a:p>
          <a:p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409" y="442172"/>
            <a:ext cx="2886075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178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Šah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1092027" y="3068959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/>
              <a:t>1. </a:t>
            </a:r>
            <a:r>
              <a:rPr lang="hr-HR" sz="2400" b="1" dirty="0"/>
              <a:t>MLADEN SLIPČEVIĆ – IGH ZG.</a:t>
            </a:r>
          </a:p>
          <a:p>
            <a:pPr lvl="0"/>
            <a:r>
              <a:rPr lang="hr-HR" sz="2400" b="1" dirty="0" smtClean="0"/>
              <a:t>2. DANKO GAZAREK – GEOTEH. FAK. VŽ</a:t>
            </a:r>
          </a:p>
          <a:p>
            <a:pPr lvl="0"/>
            <a:r>
              <a:rPr lang="hr-HR" sz="2400" b="1" dirty="0" smtClean="0"/>
              <a:t>3. ZVONIMIR TOMIČIĆ – PRAVNI FAK. OS</a:t>
            </a:r>
            <a:endParaRPr lang="hr-HR" sz="24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8680"/>
            <a:ext cx="235267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9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3080" y="3212976"/>
            <a:ext cx="6400800" cy="1473200"/>
          </a:xfrm>
        </p:spPr>
        <p:txBody>
          <a:bodyPr>
            <a:normAutofit fontScale="77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hr-HR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hr-HR" sz="9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SPONZORI </a:t>
            </a:r>
            <a:endParaRPr lang="hr-HR" sz="9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08720"/>
            <a:ext cx="9144000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55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88">
        <p14:flip dir="r"/>
        <p:sndAc>
          <p:stSnd>
            <p:snd r:embed="rId3" name="edward_maya-stereo_love 2.wav"/>
          </p:stSnd>
        </p:sndAc>
      </p:transition>
    </mc:Choice>
    <mc:Fallback xmlns="">
      <p:transition spd="slow" advTm="1088">
        <p:fade/>
        <p:sndAc>
          <p:stSnd>
            <p:snd r:embed="rId5" name="edward_maya-stereo_love 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GLAVNI SPONZOR </a:t>
            </a:r>
            <a:endParaRPr lang="hr-HR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1556792"/>
            <a:ext cx="6962353" cy="4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4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51">
        <p14:flip dir="r"/>
        <p:sndAc>
          <p:stSnd>
            <p:snd r:embed="rId3" name="edward_maya-stereo_love 2.wav"/>
          </p:stSnd>
        </p:sndAc>
      </p:transition>
    </mc:Choice>
    <mc:Fallback xmlns="">
      <p:transition spd="slow" advTm="651">
        <p:fade/>
        <p:sndAc>
          <p:stSnd>
            <p:snd r:embed="rId5" name="edward_maya-stereo_love 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OSTALI SPONZORI</a:t>
            </a:r>
            <a:endParaRPr lang="hr-HR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99" y="2657031"/>
            <a:ext cx="1728192" cy="1150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222" y="2787469"/>
            <a:ext cx="1872208" cy="98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17373"/>
            <a:ext cx="1409700" cy="590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30" y="3763675"/>
            <a:ext cx="1564382" cy="10974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90317"/>
            <a:ext cx="1656184" cy="4310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83331"/>
            <a:ext cx="1837909" cy="4238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91" y="2950958"/>
            <a:ext cx="1852414" cy="65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3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106">
        <p14:flip dir="r"/>
        <p:sndAc>
          <p:stSnd>
            <p:snd r:embed="rId3" name="edward_maya-stereo_love 2.wav"/>
          </p:stSnd>
        </p:sndAc>
      </p:transition>
    </mc:Choice>
    <mc:Fallback xmlns="">
      <p:transition spd="slow" advClick="0" advTm="2106">
        <p:fade/>
        <p:sndAc>
          <p:stSnd>
            <p:snd r:embed="rId21" name="edward_maya-stereo_love 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827584" y="548680"/>
            <a:ext cx="777686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hr-HR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VIDIMO SE SLJEDEĆE GODINE!</a:t>
            </a:r>
          </a:p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hr-HR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NAJBOLJI SMO!</a:t>
            </a:r>
            <a:endParaRPr lang="hr-HR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Naslov 6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							KRAJ…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1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BELA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899592" y="3199804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b="1" dirty="0" smtClean="0"/>
              <a:t>1. GAŠPARAC = ERJAVEC – FOI VŽ. </a:t>
            </a:r>
          </a:p>
          <a:p>
            <a:r>
              <a:rPr lang="hr-HR" sz="2400" b="1" dirty="0" smtClean="0"/>
              <a:t>2. </a:t>
            </a:r>
            <a:r>
              <a:rPr lang="hr-HR" sz="2400" b="1" dirty="0"/>
              <a:t>RUPČIĆ </a:t>
            </a:r>
            <a:r>
              <a:rPr lang="hr-HR" sz="2400" b="1" dirty="0" smtClean="0"/>
              <a:t>- ETF</a:t>
            </a:r>
            <a:r>
              <a:rPr lang="hr-HR" sz="2400" b="1" dirty="0"/>
              <a:t>. OS </a:t>
            </a:r>
            <a:r>
              <a:rPr lang="hr-HR" sz="2400" b="1" dirty="0" smtClean="0"/>
              <a:t>= KRALIK - POLJ.FAK. OS </a:t>
            </a:r>
          </a:p>
          <a:p>
            <a:r>
              <a:rPr lang="hr-HR" sz="2400" b="1" dirty="0" smtClean="0"/>
              <a:t>3. KRAJNOVIĆ = PROKOPOVIĆ – SVEUČILIŠTE ZADAR</a:t>
            </a:r>
            <a:endParaRPr lang="hr-HR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795">
            <a:off x="6372200" y="490240"/>
            <a:ext cx="2038350" cy="224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86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BRIŠKULA &amp; TREŠETA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2051720" y="2996952"/>
            <a:ext cx="5616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800" b="1" dirty="0" smtClean="0"/>
              <a:t>1</a:t>
            </a:r>
            <a:r>
              <a:rPr lang="hr-HR" sz="3200" b="1" dirty="0" smtClean="0"/>
              <a:t>.</a:t>
            </a:r>
            <a:r>
              <a:rPr lang="hr-HR" sz="2800" dirty="0" smtClean="0"/>
              <a:t> </a:t>
            </a:r>
            <a:r>
              <a:rPr lang="hr-HR" sz="3200" b="1" dirty="0" smtClean="0"/>
              <a:t>FESB </a:t>
            </a:r>
            <a:r>
              <a:rPr lang="hr-HR" sz="3200" b="1" dirty="0"/>
              <a:t>II</a:t>
            </a:r>
            <a:endParaRPr lang="hr-HR" sz="4400" b="1" dirty="0" smtClean="0"/>
          </a:p>
          <a:p>
            <a:pPr lvl="0"/>
            <a:r>
              <a:rPr lang="hr-HR" sz="3200" b="1" dirty="0" smtClean="0"/>
              <a:t>2. MED. FAK. RI. - II</a:t>
            </a:r>
          </a:p>
          <a:p>
            <a:pPr lvl="0"/>
            <a:r>
              <a:rPr lang="hr-HR" sz="3200" b="1" dirty="0" smtClean="0"/>
              <a:t>3. MED. FAK. RI.  -I</a:t>
            </a:r>
            <a:endParaRPr lang="hr-HR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337">
            <a:off x="5893398" y="565289"/>
            <a:ext cx="2705100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634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Cross (Muški)</a:t>
            </a:r>
            <a:endParaRPr lang="hr-HR" dirty="0"/>
          </a:p>
        </p:txBody>
      </p:sp>
      <p:sp>
        <p:nvSpPr>
          <p:cNvPr id="2" name="Pravokutnik 1"/>
          <p:cNvSpPr/>
          <p:nvPr/>
        </p:nvSpPr>
        <p:spPr>
          <a:xfrm>
            <a:off x="107504" y="2420888"/>
            <a:ext cx="84862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u="sng" dirty="0" smtClean="0"/>
              <a:t>KATEGORIJA </a:t>
            </a:r>
            <a:r>
              <a:rPr lang="hr-HR" sz="2000" b="1" u="sng" dirty="0"/>
              <a:t>DO 35 GODINA</a:t>
            </a:r>
          </a:p>
          <a:p>
            <a:pPr lvl="0"/>
            <a:r>
              <a:rPr lang="hr-HR" sz="2000" b="1" dirty="0" smtClean="0"/>
              <a:t>1. </a:t>
            </a:r>
            <a:r>
              <a:rPr lang="hr-HR" sz="2000" b="1" dirty="0"/>
              <a:t>DAVOR </a:t>
            </a:r>
            <a:r>
              <a:rPr lang="hr-HR" sz="2000" b="1" dirty="0" smtClean="0"/>
              <a:t>STANKO – GEO.TEH.VŽ</a:t>
            </a:r>
            <a:endParaRPr lang="hr-HR" sz="2000" b="1" dirty="0"/>
          </a:p>
          <a:p>
            <a:pPr lvl="0"/>
            <a:r>
              <a:rPr lang="hr-HR" sz="2000" b="1" dirty="0" smtClean="0"/>
              <a:t>2. IVAN DRENJANČEVIĆ – POLJ.INS.OS</a:t>
            </a:r>
            <a:endParaRPr lang="hr-HR" sz="2000" b="1" dirty="0"/>
          </a:p>
          <a:p>
            <a:r>
              <a:rPr lang="hr-HR" sz="2000" b="1" dirty="0" smtClean="0"/>
              <a:t>3. ŽELJKO ŠMAKUC – FOI VŽ</a:t>
            </a:r>
            <a:endParaRPr lang="hr-HR" sz="2000" b="1" dirty="0"/>
          </a:p>
          <a:p>
            <a:pPr lvl="0"/>
            <a:r>
              <a:rPr lang="hr-HR" sz="2000" b="1" dirty="0" smtClean="0"/>
              <a:t>		</a:t>
            </a:r>
            <a:r>
              <a:rPr lang="hr-HR" sz="2000" b="1" u="sng" dirty="0" smtClean="0"/>
              <a:t>KATEGORIJA </a:t>
            </a:r>
            <a:r>
              <a:rPr lang="hr-HR" sz="2000" b="1" u="sng" dirty="0"/>
              <a:t>OD </a:t>
            </a:r>
            <a:r>
              <a:rPr lang="hr-HR" sz="2000" b="1" u="sng" dirty="0" smtClean="0"/>
              <a:t>36 DO 50 </a:t>
            </a:r>
            <a:r>
              <a:rPr lang="hr-HR" sz="2000" b="1" u="sng" dirty="0"/>
              <a:t>GODINA</a:t>
            </a:r>
          </a:p>
          <a:p>
            <a:pPr lvl="4"/>
            <a:r>
              <a:rPr lang="hr-HR" sz="2000" b="1" dirty="0" smtClean="0"/>
              <a:t>1.</a:t>
            </a:r>
            <a:r>
              <a:rPr lang="hr-HR" sz="2000" b="1" dirty="0"/>
              <a:t> DALIBOR </a:t>
            </a:r>
            <a:r>
              <a:rPr lang="hr-HR" sz="2000" b="1" dirty="0" smtClean="0"/>
              <a:t>BULJIĆ –ETF. OS</a:t>
            </a:r>
            <a:endParaRPr lang="hr-HR" sz="2000" b="1" dirty="0"/>
          </a:p>
          <a:p>
            <a:pPr lvl="4"/>
            <a:r>
              <a:rPr lang="hr-HR" sz="2000" b="1" dirty="0" smtClean="0"/>
              <a:t>2. JOŠKO SINDIK – INST. ZA ANTROP. ZG</a:t>
            </a:r>
            <a:endParaRPr lang="hr-HR" sz="2000" b="1" dirty="0"/>
          </a:p>
          <a:p>
            <a:pPr lvl="4"/>
            <a:r>
              <a:rPr lang="hr-HR" sz="2000" b="1" dirty="0" smtClean="0"/>
              <a:t>3. DARKO ŠPREM – GEO.TEH.VŽ</a:t>
            </a:r>
            <a:endParaRPr lang="hr-HR" sz="2000" b="1" dirty="0"/>
          </a:p>
          <a:p>
            <a:pPr lvl="8"/>
            <a:r>
              <a:rPr lang="hr-HR" sz="2000" b="1" u="sng" dirty="0" smtClean="0"/>
              <a:t>KATEGORIJA </a:t>
            </a:r>
            <a:r>
              <a:rPr lang="hr-HR" sz="2000" b="1" u="sng" dirty="0"/>
              <a:t>OD 51 GODINE I </a:t>
            </a:r>
            <a:r>
              <a:rPr lang="hr-HR" sz="2000" b="1" u="sng" dirty="0" smtClean="0"/>
              <a:t>VIŠE</a:t>
            </a:r>
            <a:endParaRPr lang="hr-HR" sz="2000" b="1" u="sng" dirty="0"/>
          </a:p>
          <a:p>
            <a:pPr lvl="8"/>
            <a:r>
              <a:rPr lang="hr-HR" sz="2000" b="1" dirty="0" smtClean="0"/>
              <a:t>1. </a:t>
            </a:r>
            <a:r>
              <a:rPr lang="hr-HR" sz="2000" b="1" dirty="0"/>
              <a:t>MARKO </a:t>
            </a:r>
            <a:r>
              <a:rPr lang="hr-HR" sz="2000" b="1" dirty="0" smtClean="0"/>
              <a:t>JOSIPOVIĆ – POLJ. INS.OS</a:t>
            </a:r>
            <a:endParaRPr lang="hr-HR" sz="2000" b="1" dirty="0"/>
          </a:p>
          <a:p>
            <a:pPr lvl="8"/>
            <a:r>
              <a:rPr lang="hr-HR" sz="2000" b="1" dirty="0" smtClean="0"/>
              <a:t>2. IVAN GOLUB </a:t>
            </a:r>
            <a:r>
              <a:rPr lang="hr-HR" sz="2000" b="1" dirty="0"/>
              <a:t>– GEO.TEH.VŽ</a:t>
            </a:r>
          </a:p>
          <a:p>
            <a:pPr lvl="8"/>
            <a:r>
              <a:rPr lang="hr-HR" sz="2000" b="1" dirty="0" smtClean="0"/>
              <a:t>3. ZVONKO HERCEG </a:t>
            </a:r>
            <a:r>
              <a:rPr lang="hr-HR" sz="2000" b="1" dirty="0"/>
              <a:t>– </a:t>
            </a:r>
            <a:r>
              <a:rPr lang="hr-HR" sz="2000" b="1" dirty="0" smtClean="0"/>
              <a:t>GEO.TEH.VŽ</a:t>
            </a:r>
            <a:r>
              <a:rPr lang="hr-HR" sz="2000" b="1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57899"/>
            <a:ext cx="2705100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6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Cross (Ženski)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323528" y="2197150"/>
            <a:ext cx="875114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u="sng" dirty="0" smtClean="0"/>
              <a:t>KATEGORIJA </a:t>
            </a:r>
            <a:r>
              <a:rPr lang="hr-HR" b="1" u="sng" dirty="0"/>
              <a:t>DO 35 GODINA</a:t>
            </a:r>
          </a:p>
          <a:p>
            <a:pPr lvl="0"/>
            <a:r>
              <a:rPr lang="hr-HR" b="1" dirty="0" smtClean="0"/>
              <a:t>1. </a:t>
            </a:r>
            <a:r>
              <a:rPr lang="hr-HR" b="1" dirty="0"/>
              <a:t>MILA </a:t>
            </a:r>
            <a:r>
              <a:rPr lang="hr-HR" b="1" dirty="0" smtClean="0"/>
              <a:t>PERASOVIĆ – FILOZ. ZG. </a:t>
            </a:r>
            <a:endParaRPr lang="hr-HR" b="1" dirty="0"/>
          </a:p>
          <a:p>
            <a:pPr lvl="0"/>
            <a:r>
              <a:rPr lang="hr-HR" b="1" dirty="0" smtClean="0"/>
              <a:t>2. SNJEŽANA </a:t>
            </a:r>
            <a:r>
              <a:rPr lang="hr-HR" b="1" dirty="0"/>
              <a:t>PAPIĆ </a:t>
            </a:r>
            <a:r>
              <a:rPr lang="hr-HR" b="1" dirty="0" smtClean="0"/>
              <a:t>–MALIJAN – REKT. SV. ZG</a:t>
            </a:r>
            <a:endParaRPr lang="hr-HR" b="1" dirty="0"/>
          </a:p>
          <a:p>
            <a:pPr lvl="0"/>
            <a:r>
              <a:rPr lang="hr-HR" b="1" dirty="0" smtClean="0"/>
              <a:t>3. PETRA STANIĆ - REKT. </a:t>
            </a:r>
            <a:r>
              <a:rPr lang="hr-HR" b="1" dirty="0"/>
              <a:t>SV. ZG</a:t>
            </a:r>
          </a:p>
          <a:p>
            <a:endParaRPr lang="hr-HR" b="1" dirty="0" smtClean="0"/>
          </a:p>
          <a:p>
            <a:pPr lvl="4"/>
            <a:r>
              <a:rPr lang="hr-HR" b="1" u="sng" dirty="0" smtClean="0"/>
              <a:t>KATEGORIJA OD 36 DO 50 GODINA</a:t>
            </a:r>
          </a:p>
          <a:p>
            <a:pPr lvl="4"/>
            <a:r>
              <a:rPr lang="hr-HR" b="1" dirty="0" smtClean="0"/>
              <a:t>1. </a:t>
            </a:r>
            <a:r>
              <a:rPr lang="hr-HR" b="1" dirty="0"/>
              <a:t>HELENA </a:t>
            </a:r>
            <a:r>
              <a:rPr lang="hr-HR" b="1" dirty="0" smtClean="0"/>
              <a:t>BULE – POM-.ST</a:t>
            </a:r>
            <a:endParaRPr lang="hr-HR" b="1" dirty="0"/>
          </a:p>
          <a:p>
            <a:pPr lvl="4"/>
            <a:r>
              <a:rPr lang="hr-HR" b="1" dirty="0" smtClean="0"/>
              <a:t>2. DALIDA GALOVIĆ – POLJO.OS</a:t>
            </a:r>
            <a:endParaRPr lang="hr-HR" b="1" dirty="0"/>
          </a:p>
          <a:p>
            <a:pPr lvl="4"/>
            <a:r>
              <a:rPr lang="hr-HR" b="1" dirty="0" smtClean="0"/>
              <a:t>3. DANIJELA </a:t>
            </a:r>
            <a:r>
              <a:rPr lang="hr-HR" b="1" dirty="0"/>
              <a:t>BERIŠIĆ </a:t>
            </a:r>
            <a:r>
              <a:rPr lang="hr-HR" b="1" dirty="0" smtClean="0"/>
              <a:t>– ANTIĆ – SVEUČ. ZADAR</a:t>
            </a:r>
            <a:endParaRPr lang="hr-HR" b="1" dirty="0"/>
          </a:p>
          <a:p>
            <a:pPr lvl="0"/>
            <a:endParaRPr lang="hr-HR" b="1" dirty="0"/>
          </a:p>
          <a:p>
            <a:pPr lvl="8"/>
            <a:r>
              <a:rPr lang="hr-HR" b="1" u="sng" dirty="0" smtClean="0"/>
              <a:t>KATEGORIJA </a:t>
            </a:r>
            <a:r>
              <a:rPr lang="hr-HR" b="1" u="sng" dirty="0"/>
              <a:t>OD 51 GODINE I VIŠE</a:t>
            </a:r>
          </a:p>
          <a:p>
            <a:pPr lvl="8"/>
            <a:r>
              <a:rPr lang="hr-HR" b="1" dirty="0" smtClean="0"/>
              <a:t>1. </a:t>
            </a:r>
            <a:r>
              <a:rPr lang="hr-HR" b="1" dirty="0"/>
              <a:t>ŠTEFANIJA </a:t>
            </a:r>
            <a:r>
              <a:rPr lang="hr-HR" b="1" dirty="0" smtClean="0"/>
              <a:t>VARGEK – TTF ZG</a:t>
            </a:r>
            <a:endParaRPr lang="hr-HR" b="1" dirty="0"/>
          </a:p>
          <a:p>
            <a:pPr lvl="8"/>
            <a:r>
              <a:rPr lang="hr-HR" b="1" dirty="0" smtClean="0"/>
              <a:t>2. SILVANA ČUBRIĆ – REKT. SV. ZG</a:t>
            </a:r>
            <a:endParaRPr lang="hr-HR" b="1" dirty="0"/>
          </a:p>
          <a:p>
            <a:pPr lvl="8"/>
            <a:r>
              <a:rPr lang="hr-HR" b="1" dirty="0" smtClean="0"/>
              <a:t>3. MANUELA KOTLAR - </a:t>
            </a:r>
            <a:r>
              <a:rPr lang="hr-HR" b="1" dirty="0"/>
              <a:t>SVEUČ. ZADAR</a:t>
            </a:r>
          </a:p>
          <a:p>
            <a:pPr lvl="0"/>
            <a:endParaRPr lang="hr-HR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270033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2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Cross (Ukupni pobjednici)</a:t>
            </a:r>
            <a:endParaRPr lang="hr-HR" dirty="0"/>
          </a:p>
        </p:txBody>
      </p:sp>
      <p:sp>
        <p:nvSpPr>
          <p:cNvPr id="6" name="Pravokutnik 5"/>
          <p:cNvSpPr/>
          <p:nvPr/>
        </p:nvSpPr>
        <p:spPr>
          <a:xfrm>
            <a:off x="1187624" y="3212976"/>
            <a:ext cx="69127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HELENA BULE – POMORSKI</a:t>
            </a:r>
            <a:r>
              <a:rPr lang="hr-HR" sz="3200" b="1" dirty="0" smtClean="0"/>
              <a:t>, </a:t>
            </a:r>
            <a:r>
              <a:rPr lang="en-US" sz="3200" b="1" dirty="0" smtClean="0"/>
              <a:t>SPLIT</a:t>
            </a:r>
            <a:endParaRPr lang="hr-HR" sz="3200" b="1" dirty="0" smtClean="0"/>
          </a:p>
          <a:p>
            <a:pPr lvl="0"/>
            <a:r>
              <a:rPr lang="hr-HR" sz="3200" b="1" dirty="0" smtClean="0"/>
              <a:t>DAVOR </a:t>
            </a:r>
            <a:r>
              <a:rPr lang="hr-HR" sz="3200" b="1" dirty="0"/>
              <a:t>STANKO – GEO.TEH.VŽ</a:t>
            </a:r>
          </a:p>
          <a:p>
            <a:endParaRPr lang="hr-HR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13170"/>
            <a:ext cx="2016224" cy="125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78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Košarka (Žene)</a:t>
            </a:r>
            <a:endParaRPr lang="hr-HR" dirty="0"/>
          </a:p>
        </p:txBody>
      </p:sp>
      <p:sp>
        <p:nvSpPr>
          <p:cNvPr id="6" name="Pravokutnik 5"/>
          <p:cNvSpPr/>
          <p:nvPr/>
        </p:nvSpPr>
        <p:spPr>
          <a:xfrm>
            <a:off x="899592" y="3356992"/>
            <a:ext cx="79415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800" b="1" dirty="0" smtClean="0"/>
              <a:t>1. FILOZOFSKI FAKULTET OSIJEK  </a:t>
            </a:r>
          </a:p>
          <a:p>
            <a:pPr lvl="0"/>
            <a:r>
              <a:rPr lang="hr-HR" sz="2800" b="1" dirty="0" smtClean="0"/>
              <a:t>2. MEDICINSKI FAKULTET OSIJEK - I</a:t>
            </a:r>
            <a:endParaRPr lang="hr-HR" sz="2800" b="1" dirty="0"/>
          </a:p>
          <a:p>
            <a:r>
              <a:rPr lang="hr-HR" sz="2800" b="1" dirty="0" smtClean="0"/>
              <a:t>3. </a:t>
            </a:r>
            <a:r>
              <a:rPr lang="hr-HR" sz="2800" b="1" dirty="0"/>
              <a:t>FILOZOFSKI FAKULTET OSIJEK </a:t>
            </a:r>
            <a:r>
              <a:rPr lang="hr-HR" sz="2800" b="1" dirty="0" smtClean="0"/>
              <a:t>- II</a:t>
            </a:r>
            <a:endParaRPr lang="hr-HR" sz="2800" b="1" dirty="0"/>
          </a:p>
          <a:p>
            <a:pPr lvl="0"/>
            <a:endParaRPr lang="hr-H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76672"/>
            <a:ext cx="1676835" cy="182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40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lni oblik">
  <a:themeElements>
    <a:clrScheme name="Valni oblik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alni oblik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lni oblik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728</TotalTime>
  <Words>1054</Words>
  <Application>Microsoft Office PowerPoint</Application>
  <PresentationFormat>On-screen Show (4:3)</PresentationFormat>
  <Paragraphs>213</Paragraphs>
  <Slides>34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Valni oblik</vt:lpstr>
      <vt:lpstr>NEZAVISNI SINIDKAT  ZNANOSTI I VISOKOG OBRAZOVANJA</vt:lpstr>
      <vt:lpstr>STRELJAŠTVO</vt:lpstr>
      <vt:lpstr>BOĆANJE </vt:lpstr>
      <vt:lpstr>BELA</vt:lpstr>
      <vt:lpstr>BRIŠKULA &amp; TREŠETA</vt:lpstr>
      <vt:lpstr>Cross (Muški)</vt:lpstr>
      <vt:lpstr>Cross (Ženski)</vt:lpstr>
      <vt:lpstr>Cross (Ukupni pobjednici)</vt:lpstr>
      <vt:lpstr>Košarka (Žene)</vt:lpstr>
      <vt:lpstr>Košarka (Muški)</vt:lpstr>
      <vt:lpstr>Kuglanje (Žene)</vt:lpstr>
      <vt:lpstr>Kuglanje (Muški)</vt:lpstr>
      <vt:lpstr>Nogomet (Žene)</vt:lpstr>
      <vt:lpstr>Nogomet (Muški)</vt:lpstr>
      <vt:lpstr>Odbojka na pijesku</vt:lpstr>
      <vt:lpstr>Potezanje konopa (Žene)</vt:lpstr>
      <vt:lpstr>Potezanje konopa (Muški)</vt:lpstr>
      <vt:lpstr>Potezanje konopa (Mješovito)</vt:lpstr>
      <vt:lpstr>Plivanje (Žene)</vt:lpstr>
      <vt:lpstr>Plivanje (Muški)</vt:lpstr>
      <vt:lpstr>STAND UP PADDLE  (Žene) (Veslanje na dasci)</vt:lpstr>
      <vt:lpstr>STAND UP PADDLE  (Muški) (Veslanje na dasci)</vt:lpstr>
      <vt:lpstr>Pikado (Žene)</vt:lpstr>
      <vt:lpstr>Pikado (Muški)</vt:lpstr>
      <vt:lpstr>Stolni tenis (Mješovito)</vt:lpstr>
      <vt:lpstr>Stolni tenis (Žene)</vt:lpstr>
      <vt:lpstr>Stolni tenis (Muški)</vt:lpstr>
      <vt:lpstr>Tenis (Žene)</vt:lpstr>
      <vt:lpstr>Tenis (Muški)</vt:lpstr>
      <vt:lpstr>Šah</vt:lpstr>
      <vt:lpstr>PowerPoint Presentation</vt:lpstr>
      <vt:lpstr>GLAVNI SPONZOR </vt:lpstr>
      <vt:lpstr>OSTALI SPONZORI</vt:lpstr>
      <vt:lpstr>       KRAJ…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Tajnistvo</dc:creator>
  <cp:lastModifiedBy>Robert Brozd</cp:lastModifiedBy>
  <cp:revision>80</cp:revision>
  <cp:lastPrinted>2011-06-11T19:08:50Z</cp:lastPrinted>
  <dcterms:created xsi:type="dcterms:W3CDTF">2011-06-11T12:21:29Z</dcterms:created>
  <dcterms:modified xsi:type="dcterms:W3CDTF">2014-07-15T13:39:40Z</dcterms:modified>
</cp:coreProperties>
</file>