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  <p:sldMasterId id="2147483749" r:id="rId2"/>
  </p:sldMasterIdLst>
  <p:notesMasterIdLst>
    <p:notesMasterId r:id="rId33"/>
  </p:notesMasterIdLst>
  <p:handoutMasterIdLst>
    <p:handoutMasterId r:id="rId34"/>
  </p:handoutMasterIdLst>
  <p:sldIdLst>
    <p:sldId id="256" r:id="rId3"/>
    <p:sldId id="257" r:id="rId4"/>
    <p:sldId id="258" r:id="rId5"/>
    <p:sldId id="259" r:id="rId6"/>
    <p:sldId id="260" r:id="rId7"/>
    <p:sldId id="274" r:id="rId8"/>
    <p:sldId id="272" r:id="rId9"/>
    <p:sldId id="280" r:id="rId10"/>
    <p:sldId id="283" r:id="rId11"/>
    <p:sldId id="285" r:id="rId12"/>
    <p:sldId id="281" r:id="rId13"/>
    <p:sldId id="282" r:id="rId14"/>
    <p:sldId id="297" r:id="rId15"/>
    <p:sldId id="286" r:id="rId16"/>
    <p:sldId id="294" r:id="rId17"/>
    <p:sldId id="290" r:id="rId18"/>
    <p:sldId id="267" r:id="rId19"/>
    <p:sldId id="287" r:id="rId20"/>
    <p:sldId id="278" r:id="rId21"/>
    <p:sldId id="279" r:id="rId22"/>
    <p:sldId id="277" r:id="rId23"/>
    <p:sldId id="288" r:id="rId24"/>
    <p:sldId id="289" r:id="rId25"/>
    <p:sldId id="270" r:id="rId26"/>
    <p:sldId id="296" r:id="rId27"/>
    <p:sldId id="276" r:id="rId28"/>
    <p:sldId id="291" r:id="rId29"/>
    <p:sldId id="292" r:id="rId30"/>
    <p:sldId id="293" r:id="rId31"/>
    <p:sldId id="298" r:id="rId32"/>
  </p:sldIdLst>
  <p:sldSz cx="9144000" cy="6858000" type="screen4x3"/>
  <p:notesSz cx="6858000" cy="9686925"/>
  <p:defaultTextStyle>
    <a:defPPr>
      <a:defRPr lang="sr-Latn-C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29" autoAdjust="0"/>
    <p:restoredTop sz="86323" autoAdjust="0"/>
  </p:normalViewPr>
  <p:slideViewPr>
    <p:cSldViewPr>
      <p:cViewPr varScale="1">
        <p:scale>
          <a:sx n="115" d="100"/>
          <a:sy n="115" d="100"/>
        </p:scale>
        <p:origin x="-152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E953F34-337A-4372-94BC-733B4AB002F2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920115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920115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4DA4A8-1E1A-4B4A-A3D0-8197682BF03B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48912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DA95CF9-C724-4F31-BED5-AD230F9B991E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008063" y="727075"/>
            <a:ext cx="4843462" cy="363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600575"/>
            <a:ext cx="5486400" cy="43592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smtClean="0"/>
              <a:t>Uredite stilove teksta matrice</a:t>
            </a:r>
          </a:p>
          <a:p>
            <a:pPr lvl="1"/>
            <a:r>
              <a:rPr lang="hr-HR" noProof="0" smtClean="0"/>
              <a:t>Druga razina</a:t>
            </a:r>
          </a:p>
          <a:p>
            <a:pPr lvl="2"/>
            <a:r>
              <a:rPr lang="hr-HR" noProof="0" smtClean="0"/>
              <a:t>Treća razina</a:t>
            </a:r>
          </a:p>
          <a:p>
            <a:pPr lvl="3"/>
            <a:r>
              <a:rPr lang="hr-HR" noProof="0" smtClean="0"/>
              <a:t>Četvrta razina</a:t>
            </a:r>
          </a:p>
          <a:p>
            <a:pPr lvl="4"/>
            <a:r>
              <a:rPr lang="hr-HR" noProof="0" smtClean="0"/>
              <a:t>Peta razina</a:t>
            </a:r>
            <a:endParaRPr lang="hr-HR" noProof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20115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9201150"/>
            <a:ext cx="2971800" cy="4841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0457050-ADE7-419D-9179-93B425C8069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5734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16387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646D4C-1A0B-4C84-BC32-CE10B37573DF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hr-H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8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45059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8260DE-B70D-46D9-A3EC-5B668D132C0D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hr-H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6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47107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00DFE2-6581-4FC8-897E-724F6937BE08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hr-H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2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51203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82E470-475B-4C4B-B8E9-03200C124C4F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hr-H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53251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8DD85F-BB08-4308-9764-5EAAC6675FDD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hr-H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57347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A67BA0-99DD-4DC5-8CB4-E82D0B32B844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hr-H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61443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1E0E4C-CE5A-488C-92A2-D4420310EA41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hr-H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63491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A92732-EC55-49FB-AC6D-D7BBB6A4EBC8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hr-H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67587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E739AE-43FA-4925-B107-21B803957D92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hr-H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69635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F9277C-11F4-4F25-997A-7251228E4E71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hr-H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73731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D215E6A-7DB0-4235-9C1D-D9A41D5DB3CA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hr-H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18435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0AC641-6A86-4673-96AF-F964D2674C95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hr-H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75779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8C39BFA-68DC-4103-B0BF-5AA294EF5543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hr-H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4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79875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AD202C-9D95-49E0-8EA9-ED95E660DFEA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hr-H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81923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025794-E3B9-42E7-8F3A-B7D802B1320B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hr-H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83971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EEDD84-BA4B-4F48-9405-1AEB07C4B468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hr-H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86019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3A3DF41-0084-4AFF-8DCE-BBC1BF4C8BB9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hr-H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88067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870F98-F0A8-4A8B-9559-01CB09EEEBD3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hr-H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2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92163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E3279D-9570-45F6-8614-D3162829567B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hr-H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0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94211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19DE5B-B702-4C75-9BFB-429F9EE5CF39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hr-H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96259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51CFCB-E879-48A6-8AA4-9FC35C4954F8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hr-H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98307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805B24-29CB-4820-9939-40A739D12C4A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hr-H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2531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49B4D35-DA3F-42B3-B755-BAC538E9D726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hr-H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4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100355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B1982D1-E9FE-48F5-A461-6A04DEB7E002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hr-H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4579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4E544F-D500-45F5-9F8D-16B4B0FC596D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hr-H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26627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4C30ABA-4A9C-4DCD-B18B-DF88D054CAB6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hr-H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0723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8D6736-8A93-4FE2-8F97-5F4BD058D381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hr-H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2771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8CFEEA-936A-4F4F-BC72-78A2EEB54D19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hr-H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38915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9618BA6-7707-42B6-B31F-FC2F1BE41AB1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hr-H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zervirano mjesto slike slajd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Rezervirano mjesto bilježaka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smtClean="0"/>
          </a:p>
        </p:txBody>
      </p:sp>
      <p:sp>
        <p:nvSpPr>
          <p:cNvPr id="40963" name="Rezervirano mjesto broja slajd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C84E8DB-46E4-428C-9418-B1DAF99C4365}" type="slidenum">
              <a:rPr lang="hr-HR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hr-H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7EC54-3FDC-4BD2-B819-ADCE9C984194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22139-B184-4B0A-9A14-F21C8D5B417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C2AA7-4318-470D-957E-1297D33AFEFA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406EE-95B1-4B0D-8899-8A262AD4849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338138"/>
            <a:ext cx="2057400" cy="5788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38138"/>
            <a:ext cx="6019800" cy="5788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BBF79-95A5-4411-B8C3-ABADA531135A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7DE11-E05B-465A-A394-12FE0B72B649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228600" y="228600"/>
            <a:ext cx="8696325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6046788" y="4203700"/>
            <a:ext cx="2876550" cy="71437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2619375" y="4075113"/>
            <a:ext cx="5545138" cy="850900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2828925" y="4087813"/>
            <a:ext cx="5467350" cy="774700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5610225" y="4073525"/>
            <a:ext cx="3306763" cy="652463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11138" y="4059238"/>
            <a:ext cx="8723312" cy="1328737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DF004-249F-4D9D-BB17-2736C99D4CA2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6B9B00-E50F-4E93-8A33-5C3CFBF3D3D5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F9AFC-C207-4158-93D3-FF9D89FD5259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0C61D-DEB9-47BC-A84E-22C3DCA59B5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CF60B-413B-4D18-BD66-3D771A73F78D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B14D2-7D40-4A77-B6F6-5BD413E446F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681" y="4501687"/>
              <a:ext cx="4295219" cy="101494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8538" y="4318998"/>
              <a:ext cx="8280254" cy="1208906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4014" y="4334786"/>
              <a:ext cx="8164231" cy="1102902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7164" y="4316742"/>
              <a:ext cx="4939265" cy="926979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hr-HR" smtClean="0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302FD-3402-4C29-9D29-E7392EA3F41A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847719-A90D-47CC-8962-E8729E3DD3DF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B598C-D618-4E5C-8E90-26B9A20F2956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5D76B-B911-4916-8E41-FD914EAA55D8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133DE-BED2-4C61-B4AB-81CCFA8B700D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B4EC8-A7AE-4AE3-8883-420520926EF4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5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9025" cy="345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7BA5A-E722-4785-B8DC-24D44705A183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73C8B-BFDA-4A83-BAD5-699DC4B7B01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64ADF4-46F7-4838-AD06-035166FDE67B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D63CFC-C979-4E30-91E8-1EE46A18A44D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BDE6D-1B6C-4D6B-B111-45E78797A7B8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455A4-63A8-4199-82B3-BCB3AE8EC080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3D545-0410-42E4-9F37-FE30573C4848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8C9BD-E55B-4D3F-ABBF-5967983809BA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FB3CA-06F7-489F-B4FB-7DFB83701DAC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56D6C-F6AB-4E1E-B397-0D7545175D82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C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C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28B8E-3461-4D31-B100-FB622EEF6677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FF531-73DE-4BCD-BBE5-DB34089CAC33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5"/>
          <p:cNvSpPr/>
          <p:nvPr/>
        </p:nvSpPr>
        <p:spPr>
          <a:xfrm>
            <a:off x="228600" y="228600"/>
            <a:ext cx="8696325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267267" name="Group 9"/>
          <p:cNvGrpSpPr>
            <a:grpSpLocks noChangeAspect="1"/>
          </p:cNvGrpSpPr>
          <p:nvPr/>
        </p:nvGrpSpPr>
        <p:grpSpPr bwMode="auto">
          <a:xfrm>
            <a:off x="211138" y="5354638"/>
            <a:ext cx="8723312" cy="1330325"/>
            <a:chOff x="-3905250" y="4294188"/>
            <a:chExt cx="13011150" cy="1892300"/>
          </a:xfrm>
        </p:grpSpPr>
        <p:sp>
          <p:nvSpPr>
            <p:cNvPr id="22" name="Freeform 14"/>
            <p:cNvSpPr>
              <a:spLocks/>
            </p:cNvSpPr>
            <p:nvPr/>
          </p:nvSpPr>
          <p:spPr bwMode="hidden">
            <a:xfrm>
              <a:off x="4810681" y="4499676"/>
              <a:ext cx="4295219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hidden">
            <a:xfrm>
              <a:off x="-308538" y="4319027"/>
              <a:ext cx="8280254" cy="1208092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4014" y="4334834"/>
              <a:ext cx="8164231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hidden">
            <a:xfrm>
              <a:off x="4157164" y="4316769"/>
              <a:ext cx="4939265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 useBgFill="1">
          <p:nvSpPr>
            <p:cNvPr id="26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sp>
        <p:nvSpPr>
          <p:cNvPr id="267273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 naslova matrice</a:t>
            </a:r>
            <a:endParaRPr lang="en-US" smtClean="0"/>
          </a:p>
        </p:txBody>
      </p:sp>
      <p:sp>
        <p:nvSpPr>
          <p:cNvPr id="26727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smtClean="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8AA77D8-587B-4817-A02D-932D0F6DA666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F4123632-89F9-41B0-A56D-949B5C576C6E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>
          <a:solidFill>
            <a:schemeClr val="tx2"/>
          </a:solidFill>
          <a:latin typeface="+mn-lt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>
          <a:solidFill>
            <a:schemeClr val="tx2"/>
          </a:solidFill>
          <a:latin typeface="+mn-lt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>
          <a:solidFill>
            <a:schemeClr val="tx2"/>
          </a:solidFill>
          <a:latin typeface="+mn-lt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5pPr>
      <a:lvl6pPr marL="19192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6pPr>
      <a:lvl7pPr marL="23764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7pPr>
      <a:lvl8pPr marL="28336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8pPr>
      <a:lvl9pPr marL="32908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0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 naslova matrice</a:t>
            </a:r>
            <a:endParaRPr lang="en-US" smtClean="0"/>
          </a:p>
        </p:txBody>
      </p:sp>
      <p:sp>
        <p:nvSpPr>
          <p:cNvPr id="10650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en-US" smtClean="0"/>
          </a:p>
        </p:txBody>
      </p:sp>
      <p:sp>
        <p:nvSpPr>
          <p:cNvPr id="27" name="Date Placeholder 3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A957B90E-226E-426B-989D-600AB2A0DB71}" type="datetimeFigureOut">
              <a:rPr lang="hr-HR"/>
              <a:pPr>
                <a:defRPr/>
              </a:pPr>
              <a:t>20.12.2012.</a:t>
            </a:fld>
            <a:endParaRPr lang="hr-HR"/>
          </a:p>
        </p:txBody>
      </p:sp>
      <p:sp>
        <p:nvSpPr>
          <p:cNvPr id="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64FB5443-1509-468D-908C-4E5C92CC48B1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4.wm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64.pn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 idx="4294967295"/>
          </p:nvPr>
        </p:nvSpPr>
        <p:spPr>
          <a:xfrm>
            <a:off x="708025" y="2060848"/>
            <a:ext cx="7772400" cy="1319460"/>
          </a:xfrm>
          <a:noFill/>
          <a:ln/>
        </p:spPr>
        <p:txBody>
          <a:bodyPr rtlCol="0" anchor="b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36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NEZAVISNOG </a:t>
            </a:r>
            <a:r>
              <a:rPr lang="hr-HR" sz="3600" b="1" kern="1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SINDIKATA </a:t>
            </a:r>
            <a:r>
              <a:rPr lang="hr-HR" sz="36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ZNANOSTI I VISOKOG OBRAZOVANJA</a:t>
            </a:r>
          </a:p>
        </p:txBody>
      </p:sp>
      <p:pic>
        <p:nvPicPr>
          <p:cNvPr id="15363" name="Picture 5" descr="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41700" y="3500983"/>
            <a:ext cx="23050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WordArt 5"/>
          <p:cNvSpPr>
            <a:spLocks noChangeArrowheads="1" noChangeShapeType="1" noTextEdit="1"/>
          </p:cNvSpPr>
          <p:nvPr/>
        </p:nvSpPr>
        <p:spPr bwMode="auto">
          <a:xfrm>
            <a:off x="1692275" y="908050"/>
            <a:ext cx="5903913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Latn-C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Impact"/>
              </a:rPr>
              <a:t>UMAG </a:t>
            </a:r>
            <a:r>
              <a:rPr lang="sr-Latn-CS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Impact"/>
              </a:rPr>
              <a:t> 30.5</a:t>
            </a:r>
            <a:r>
              <a:rPr lang="sr-Latn-C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Impact"/>
              </a:rPr>
              <a:t>. - </a:t>
            </a:r>
            <a:r>
              <a:rPr lang="sr-Latn-CS" sz="3600" b="1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Impact"/>
              </a:rPr>
              <a:t>3.6.2012</a:t>
            </a:r>
            <a:r>
              <a:rPr lang="sr-Latn-CS" sz="3600" b="1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Impact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267744" y="1489903"/>
            <a:ext cx="45365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CS" sz="40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Impact"/>
              </a:rPr>
              <a:t>14. SPORTSKE IGRE </a:t>
            </a:r>
            <a:endParaRPr lang="sr-Latn-CS" sz="4000" kern="1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3333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Impac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Kuglanje (Žene)</a:t>
            </a:r>
          </a:p>
        </p:txBody>
      </p:sp>
      <p:pic>
        <p:nvPicPr>
          <p:cNvPr id="44034" name="Picture 2" descr="C:\Users\Tajnistvo\AppData\Local\Microsoft\Windows\Temporary Internet Files\Content.IE5\10X1G5LP\MC90030154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430213"/>
            <a:ext cx="1820863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Pravokutnik 1"/>
          <p:cNvSpPr>
            <a:spLocks noChangeArrowheads="1"/>
          </p:cNvSpPr>
          <p:nvPr/>
        </p:nvSpPr>
        <p:spPr bwMode="auto">
          <a:xfrm>
            <a:off x="395288" y="2420938"/>
            <a:ext cx="457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>
                <a:latin typeface="Candara" pitchFamily="34" charset="0"/>
              </a:rPr>
              <a:t>Pojedinačno:</a:t>
            </a:r>
          </a:p>
          <a:p>
            <a:r>
              <a:rPr lang="hr-HR">
                <a:latin typeface="Candara" pitchFamily="34" charset="0"/>
              </a:rPr>
              <a:t>1. Božica Vrebac, Medicinski Osijek</a:t>
            </a:r>
          </a:p>
          <a:p>
            <a:r>
              <a:rPr lang="hr-HR">
                <a:latin typeface="Candara" pitchFamily="34" charset="0"/>
              </a:rPr>
              <a:t>2. Duška Glavaš-Opić, Filozofski Osijek</a:t>
            </a:r>
          </a:p>
          <a:p>
            <a:r>
              <a:rPr lang="hr-HR">
                <a:latin typeface="Candara" pitchFamily="34" charset="0"/>
              </a:rPr>
              <a:t>3. Tanja Kovač, Medicinski Osijek</a:t>
            </a:r>
          </a:p>
        </p:txBody>
      </p:sp>
      <p:sp>
        <p:nvSpPr>
          <p:cNvPr id="44037" name="Pravokutnik 5"/>
          <p:cNvSpPr>
            <a:spLocks noChangeArrowheads="1"/>
          </p:cNvSpPr>
          <p:nvPr/>
        </p:nvSpPr>
        <p:spPr bwMode="auto">
          <a:xfrm>
            <a:off x="468313" y="4076700"/>
            <a:ext cx="457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>
                <a:latin typeface="Candara" pitchFamily="34" charset="0"/>
              </a:rPr>
              <a:t>Parovi:</a:t>
            </a:r>
          </a:p>
          <a:p>
            <a:r>
              <a:rPr lang="hr-HR">
                <a:latin typeface="Candara" pitchFamily="34" charset="0"/>
              </a:rPr>
              <a:t>1. Glavaš-Opić – Svalina (Filozofski Osijek)</a:t>
            </a:r>
          </a:p>
          <a:p>
            <a:r>
              <a:rPr lang="hr-HR">
                <a:latin typeface="Candara" pitchFamily="34" charset="0"/>
              </a:rPr>
              <a:t>2. Vrebac– Kecman (Medicinski Osijek)</a:t>
            </a:r>
          </a:p>
          <a:p>
            <a:r>
              <a:rPr lang="hr-HR">
                <a:latin typeface="Candara" pitchFamily="34" charset="0"/>
              </a:rPr>
              <a:t>3. Kovač – Matić (Medicinski Osijek)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06" y="3009776"/>
            <a:ext cx="3124636" cy="175284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Kuglanje (Muški)</a:t>
            </a:r>
          </a:p>
        </p:txBody>
      </p:sp>
      <p:pic>
        <p:nvPicPr>
          <p:cNvPr id="46082" name="Picture 2" descr="C:\Users\Tajnistvo\AppData\Local\Microsoft\Windows\Temporary Internet Files\Content.IE5\10X1G5LP\MC90030154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430213"/>
            <a:ext cx="1820863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Pravokutnik 6"/>
          <p:cNvSpPr>
            <a:spLocks noChangeArrowheads="1"/>
          </p:cNvSpPr>
          <p:nvPr/>
        </p:nvSpPr>
        <p:spPr bwMode="auto">
          <a:xfrm>
            <a:off x="250825" y="2276475"/>
            <a:ext cx="457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hr-HR" b="1">
                <a:latin typeface="Candara" pitchFamily="34" charset="0"/>
              </a:rPr>
              <a:t>Pojedinačno:</a:t>
            </a:r>
          </a:p>
          <a:p>
            <a:pPr marL="342900" indent="-342900"/>
            <a:r>
              <a:rPr lang="hr-HR">
                <a:latin typeface="Candara" pitchFamily="34" charset="0"/>
              </a:rPr>
              <a:t>1. Vlado Fotak, Filozofski Osijek 	</a:t>
            </a:r>
          </a:p>
          <a:p>
            <a:pPr marL="342900" indent="-342900"/>
            <a:r>
              <a:rPr lang="hr-HR">
                <a:latin typeface="Candara" pitchFamily="34" charset="0"/>
              </a:rPr>
              <a:t>2. Željko Grubišić, Metalurški, Sisak</a:t>
            </a:r>
          </a:p>
          <a:p>
            <a:pPr marL="342900" indent="-342900"/>
            <a:r>
              <a:rPr lang="hr-HR">
                <a:latin typeface="Candara" pitchFamily="34" charset="0"/>
              </a:rPr>
              <a:t>3. Moržan, Filozofski Osijek 	</a:t>
            </a:r>
          </a:p>
        </p:txBody>
      </p:sp>
      <p:sp>
        <p:nvSpPr>
          <p:cNvPr id="46085" name="Pravokutnik 8"/>
          <p:cNvSpPr>
            <a:spLocks noChangeArrowheads="1"/>
          </p:cNvSpPr>
          <p:nvPr/>
        </p:nvSpPr>
        <p:spPr bwMode="auto">
          <a:xfrm>
            <a:off x="250825" y="3933825"/>
            <a:ext cx="457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>
                <a:latin typeface="Candara" pitchFamily="34" charset="0"/>
              </a:rPr>
              <a:t>Parovi:</a:t>
            </a:r>
          </a:p>
          <a:p>
            <a:r>
              <a:rPr lang="hr-HR">
                <a:latin typeface="Candara" pitchFamily="34" charset="0"/>
              </a:rPr>
              <a:t>1. Fotak– Moržan, Filozofski Osijek</a:t>
            </a:r>
          </a:p>
          <a:p>
            <a:r>
              <a:rPr lang="en-US">
                <a:latin typeface="Candara" pitchFamily="34" charset="0"/>
              </a:rPr>
              <a:t>2</a:t>
            </a:r>
            <a:r>
              <a:rPr lang="hr-HR">
                <a:latin typeface="Candara" pitchFamily="34" charset="0"/>
              </a:rPr>
              <a:t>. Tikas - Trojan, Filozofski Osijek</a:t>
            </a:r>
          </a:p>
          <a:p>
            <a:r>
              <a:rPr lang="en-US">
                <a:latin typeface="Candara" pitchFamily="34" charset="0"/>
              </a:rPr>
              <a:t>3</a:t>
            </a:r>
            <a:r>
              <a:rPr lang="hr-HR">
                <a:latin typeface="Candara" pitchFamily="34" charset="0"/>
              </a:rPr>
              <a:t>. Prelošćan - Grubišić, Metalurški, Sisak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71787"/>
            <a:ext cx="3343742" cy="18862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Nogomet (Žene)</a:t>
            </a:r>
          </a:p>
        </p:txBody>
      </p:sp>
      <p:pic>
        <p:nvPicPr>
          <p:cNvPr id="50178" name="Picture 2" descr="C:\Users\Tajnistvo\AppData\Local\Microsoft\Windows\Temporary Internet Files\Content.IE5\XGP0NR0O\MC900432459[2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04025" y="476250"/>
            <a:ext cx="15367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Pravokutnik 6"/>
          <p:cNvSpPr>
            <a:spLocks noChangeArrowheads="1"/>
          </p:cNvSpPr>
          <p:nvPr/>
        </p:nvSpPr>
        <p:spPr bwMode="auto">
          <a:xfrm>
            <a:off x="1619027" y="2005658"/>
            <a:ext cx="59533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r-HR" sz="2400" dirty="0">
                <a:latin typeface="Candara" pitchFamily="34" charset="0"/>
              </a:rPr>
              <a:t>1. </a:t>
            </a:r>
            <a:r>
              <a:rPr lang="hr-HR" sz="2400" dirty="0" smtClean="0">
                <a:latin typeface="Candara" pitchFamily="34" charset="0"/>
              </a:rPr>
              <a:t>Medicinski fakultet, </a:t>
            </a:r>
            <a:r>
              <a:rPr lang="hr-HR" sz="2400" dirty="0">
                <a:latin typeface="Candara" pitchFamily="34" charset="0"/>
              </a:rPr>
              <a:t>Rijeka - SESTRICE</a:t>
            </a:r>
          </a:p>
        </p:txBody>
      </p:sp>
      <p:pic>
        <p:nvPicPr>
          <p:cNvPr id="50183" name="Picture 7" descr="imagesCA0C8MN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584" y="876179"/>
            <a:ext cx="791443" cy="1173223"/>
          </a:xfrm>
          <a:prstGeom prst="rect">
            <a:avLst/>
          </a:prstGeom>
          <a:noFill/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102" y="2708920"/>
            <a:ext cx="3543795" cy="200052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Nogomet (Muški)</a:t>
            </a:r>
          </a:p>
        </p:txBody>
      </p:sp>
      <p:pic>
        <p:nvPicPr>
          <p:cNvPr id="52227" name="Picture 2" descr="C:\Users\Tajnistvo\AppData\Local\Microsoft\Windows\Temporary Internet Files\Content.IE5\XGP0NR0O\MC900432459[2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24750" y="260350"/>
            <a:ext cx="987425" cy="11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Pravokutnik 4"/>
          <p:cNvSpPr>
            <a:spLocks noChangeArrowheads="1"/>
          </p:cNvSpPr>
          <p:nvPr/>
        </p:nvSpPr>
        <p:spPr bwMode="auto">
          <a:xfrm>
            <a:off x="3635375" y="1773238"/>
            <a:ext cx="20875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dirty="0">
                <a:latin typeface="Candara" pitchFamily="34" charset="0"/>
              </a:rPr>
              <a:t>1. ETF, Osijek</a:t>
            </a:r>
          </a:p>
          <a:p>
            <a:r>
              <a:rPr lang="hr-HR" sz="2400" dirty="0">
                <a:latin typeface="Candara" pitchFamily="34" charset="0"/>
              </a:rPr>
              <a:t>2. </a:t>
            </a:r>
            <a:r>
              <a:rPr lang="hr-HR" sz="2400" dirty="0" smtClean="0">
                <a:latin typeface="Candara" pitchFamily="34" charset="0"/>
              </a:rPr>
              <a:t>PBF</a:t>
            </a:r>
            <a:r>
              <a:rPr lang="hr-HR" sz="2400" dirty="0">
                <a:latin typeface="Candara" pitchFamily="34" charset="0"/>
              </a:rPr>
              <a:t>, Zagreb</a:t>
            </a:r>
          </a:p>
          <a:p>
            <a:r>
              <a:rPr lang="hr-HR" sz="2400" dirty="0">
                <a:latin typeface="Candara" pitchFamily="34" charset="0"/>
              </a:rPr>
              <a:t>3</a:t>
            </a:r>
            <a:r>
              <a:rPr lang="hr-HR" sz="2400" dirty="0" smtClean="0">
                <a:latin typeface="Candara" pitchFamily="34" charset="0"/>
              </a:rPr>
              <a:t>. NSK, </a:t>
            </a:r>
            <a:r>
              <a:rPr lang="hr-HR" sz="2400" dirty="0">
                <a:latin typeface="Candara" pitchFamily="34" charset="0"/>
              </a:rPr>
              <a:t>Zagreb</a:t>
            </a:r>
          </a:p>
        </p:txBody>
      </p:sp>
      <p:sp>
        <p:nvSpPr>
          <p:cNvPr id="52230" name="Pravokutnik 4"/>
          <p:cNvSpPr>
            <a:spLocks noChangeArrowheads="1"/>
          </p:cNvSpPr>
          <p:nvPr/>
        </p:nvSpPr>
        <p:spPr bwMode="auto">
          <a:xfrm>
            <a:off x="900113" y="5300663"/>
            <a:ext cx="73437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latin typeface="Candara" pitchFamily="34" charset="0"/>
              </a:rPr>
              <a:t>NAJBOLJI IGRAČ – Mario Vranješ – ETF, Osijek </a:t>
            </a:r>
          </a:p>
          <a:p>
            <a:r>
              <a:rPr lang="hr-HR" sz="2400">
                <a:latin typeface="Candara" pitchFamily="34" charset="0"/>
              </a:rPr>
              <a:t>NAJBOLJI STRIJELAC – Zoran Herceg – PBF, Zagreb</a:t>
            </a:r>
          </a:p>
        </p:txBody>
      </p:sp>
      <p:pic>
        <p:nvPicPr>
          <p:cNvPr id="8194" name="Picture 2" descr="G:\nogomet muški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328" y="1773238"/>
            <a:ext cx="1941512" cy="109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nogomet muški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797819"/>
            <a:ext cx="2011363" cy="112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G:\nogomet muški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53" y="3105150"/>
            <a:ext cx="1944687" cy="102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G:\nogomet muški 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46" y="3140968"/>
            <a:ext cx="2078038" cy="118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G:\nogomet muški 5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700" y="3728318"/>
            <a:ext cx="2157412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Odbojka na pijesku</a:t>
            </a:r>
          </a:p>
        </p:txBody>
      </p:sp>
      <p:pic>
        <p:nvPicPr>
          <p:cNvPr id="56322" name="Picture 2" descr="C:\Users\Tajnistvo\AppData\Local\Microsoft\Windows\Temporary Internet Files\Content.IE5\XGP0NR0O\MC900411001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488" y="501650"/>
            <a:ext cx="1800225" cy="171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Pravokutnik 8"/>
          <p:cNvSpPr>
            <a:spLocks noChangeArrowheads="1"/>
          </p:cNvSpPr>
          <p:nvPr/>
        </p:nvSpPr>
        <p:spPr bwMode="auto">
          <a:xfrm>
            <a:off x="2555776" y="3933056"/>
            <a:ext cx="4572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 dirty="0">
                <a:latin typeface="Candara" pitchFamily="34" charset="0"/>
              </a:rPr>
              <a:t>1. Medicinski, Rijeka</a:t>
            </a:r>
          </a:p>
          <a:p>
            <a:r>
              <a:rPr lang="hr-HR" sz="2400" dirty="0">
                <a:latin typeface="Candara" pitchFamily="34" charset="0"/>
              </a:rPr>
              <a:t>2. Poljoprivredni, Osijek</a:t>
            </a:r>
          </a:p>
          <a:p>
            <a:r>
              <a:rPr lang="hr-HR" sz="2400" dirty="0">
                <a:latin typeface="Candara" pitchFamily="34" charset="0"/>
              </a:rPr>
              <a:t>3. Pomorski, Rijeka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492" y="1772816"/>
            <a:ext cx="3429479" cy="192431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Potezanje konopa (Žene)</a:t>
            </a:r>
          </a:p>
        </p:txBody>
      </p:sp>
      <p:pic>
        <p:nvPicPr>
          <p:cNvPr id="60418" name="Picture 2" descr="C:\Users\Tajnistvo\AppData\Local\Microsoft\Windows\Temporary Internet Files\Content.IE5\10X1G5LP\MC900434393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1341438"/>
            <a:ext cx="183197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Pravokutnik 6"/>
          <p:cNvSpPr>
            <a:spLocks noChangeArrowheads="1"/>
          </p:cNvSpPr>
          <p:nvPr/>
        </p:nvSpPr>
        <p:spPr bwMode="auto">
          <a:xfrm>
            <a:off x="611188" y="1484313"/>
            <a:ext cx="5761037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latin typeface="Candara" pitchFamily="34" charset="0"/>
              </a:rPr>
              <a:t>1. Tekstilno tehnološki fakultet, Zagreb - I</a:t>
            </a:r>
          </a:p>
          <a:p>
            <a:r>
              <a:rPr lang="hr-HR" sz="2400">
                <a:latin typeface="Candara" pitchFamily="34" charset="0"/>
              </a:rPr>
              <a:t>2. Geotehnički, Varaždin</a:t>
            </a:r>
          </a:p>
          <a:p>
            <a:r>
              <a:rPr lang="hr-HR" sz="2400">
                <a:latin typeface="Candara" pitchFamily="34" charset="0"/>
              </a:rPr>
              <a:t>3. Tekstilno tehnološki fakultet, Zagreb - II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03" y="2996952"/>
            <a:ext cx="3381847" cy="253400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Potezanje konopa (Muški?)</a:t>
            </a:r>
          </a:p>
        </p:txBody>
      </p:sp>
      <p:pic>
        <p:nvPicPr>
          <p:cNvPr id="62466" name="Picture 2" descr="C:\Users\Tajnistvo\AppData\Local\Microsoft\Windows\Temporary Internet Files\Content.IE5\10X1G5LP\MC900434393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8800" y="1268413"/>
            <a:ext cx="183197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TekstniOkvir 7"/>
          <p:cNvSpPr txBox="1">
            <a:spLocks noChangeArrowheads="1"/>
          </p:cNvSpPr>
          <p:nvPr/>
        </p:nvSpPr>
        <p:spPr bwMode="auto">
          <a:xfrm>
            <a:off x="684213" y="1628775"/>
            <a:ext cx="40322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hr-HR" sz="2400">
                <a:latin typeface="Candara" pitchFamily="34" charset="0"/>
              </a:rPr>
              <a:t>Medicinski, Rijeka </a:t>
            </a:r>
          </a:p>
          <a:p>
            <a:pPr marL="342900" indent="-342900">
              <a:buFontTx/>
              <a:buAutoNum type="arabicPeriod"/>
            </a:pPr>
            <a:r>
              <a:rPr lang="hr-HR" sz="2400">
                <a:latin typeface="Candara" pitchFamily="34" charset="0"/>
              </a:rPr>
              <a:t>Geotehnički,Varaždin</a:t>
            </a:r>
          </a:p>
          <a:p>
            <a:pPr marL="342900" indent="-342900">
              <a:buFontTx/>
              <a:buAutoNum type="arabicPeriod"/>
            </a:pPr>
            <a:r>
              <a:rPr lang="hr-HR" sz="2400">
                <a:latin typeface="Candara" pitchFamily="34" charset="0"/>
              </a:rPr>
              <a:t>ETF, Osijek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820789"/>
            <a:ext cx="4086796" cy="229584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Plivanje (Žene)</a:t>
            </a:r>
          </a:p>
        </p:txBody>
      </p:sp>
      <p:pic>
        <p:nvPicPr>
          <p:cNvPr id="66563" name="Picture 2" descr="C:\Users\Tajnistvo\AppData\Local\Microsoft\Windows\Temporary Internet Files\Content.IE5\10X1G5LP\MC900241899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885825"/>
            <a:ext cx="251936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4" name="Pravokutnik 4"/>
          <p:cNvSpPr>
            <a:spLocks noChangeArrowheads="1"/>
          </p:cNvSpPr>
          <p:nvPr/>
        </p:nvSpPr>
        <p:spPr bwMode="auto">
          <a:xfrm>
            <a:off x="2339975" y="2276475"/>
            <a:ext cx="4572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latin typeface="Candara" pitchFamily="34" charset="0"/>
              </a:rPr>
              <a:t>1. Ana Deanović – Sveučilište u Zagrebu</a:t>
            </a:r>
          </a:p>
          <a:p>
            <a:r>
              <a:rPr lang="hr-HR">
                <a:latin typeface="Candara" pitchFamily="34" charset="0"/>
              </a:rPr>
              <a:t>2. Alica Grilec Kavrić – TTF, Zagreb</a:t>
            </a:r>
          </a:p>
          <a:p>
            <a:r>
              <a:rPr lang="hr-HR">
                <a:latin typeface="Candara" pitchFamily="34" charset="0"/>
              </a:rPr>
              <a:t>3. Spomenka Georgijević – Pomorski, Rijeka </a:t>
            </a:r>
          </a:p>
        </p:txBody>
      </p:sp>
      <p:pic>
        <p:nvPicPr>
          <p:cNvPr id="9218" name="Picture 2" descr="G:\plivanje že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0" y="3614738"/>
            <a:ext cx="2663825" cy="150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Plivanje (Muški)</a:t>
            </a:r>
          </a:p>
        </p:txBody>
      </p:sp>
      <p:pic>
        <p:nvPicPr>
          <p:cNvPr id="68610" name="Picture 2" descr="C:\Users\Tajnistvo\AppData\Local\Microsoft\Windows\Temporary Internet Files\Content.IE5\10X1G5LP\MC900241899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885825"/>
            <a:ext cx="2519362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Pravokutnik 5"/>
          <p:cNvSpPr>
            <a:spLocks noChangeArrowheads="1"/>
          </p:cNvSpPr>
          <p:nvPr/>
        </p:nvSpPr>
        <p:spPr bwMode="auto">
          <a:xfrm>
            <a:off x="2321074" y="3933056"/>
            <a:ext cx="4572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>
                <a:latin typeface="Candara" pitchFamily="34" charset="0"/>
              </a:rPr>
              <a:t>1. Petar Matić – Pomorski, Split</a:t>
            </a:r>
          </a:p>
          <a:p>
            <a:r>
              <a:rPr lang="hr-HR" dirty="0">
                <a:latin typeface="Candara" pitchFamily="34" charset="0"/>
              </a:rPr>
              <a:t>2. Damir </a:t>
            </a:r>
            <a:r>
              <a:rPr lang="hr-HR" dirty="0" err="1">
                <a:latin typeface="Candara" pitchFamily="34" charset="0"/>
              </a:rPr>
              <a:t>Šarenić</a:t>
            </a:r>
            <a:r>
              <a:rPr lang="hr-HR" dirty="0">
                <a:latin typeface="Candara" pitchFamily="34" charset="0"/>
              </a:rPr>
              <a:t> – Ekonomski, Zagreb </a:t>
            </a:r>
          </a:p>
          <a:p>
            <a:r>
              <a:rPr lang="hr-HR" dirty="0">
                <a:latin typeface="Candara" pitchFamily="34" charset="0"/>
              </a:rPr>
              <a:t>3. Boris Lukić – Poljoprivredni, Osijek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771401"/>
            <a:ext cx="3200847" cy="177189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Pikado (Žene)</a:t>
            </a:r>
          </a:p>
        </p:txBody>
      </p:sp>
      <p:pic>
        <p:nvPicPr>
          <p:cNvPr id="72706" name="Picture 2" descr="C:\Users\Tajnistvo\AppData\Local\Microsoft\Windows\Temporary Internet Files\Content.IE5\RC4O6RE1\MC900383606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1288" y="552450"/>
            <a:ext cx="2089150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Pravokutnik 7"/>
          <p:cNvSpPr>
            <a:spLocks noChangeArrowheads="1"/>
          </p:cNvSpPr>
          <p:nvPr/>
        </p:nvSpPr>
        <p:spPr bwMode="auto">
          <a:xfrm>
            <a:off x="1692275" y="2133600"/>
            <a:ext cx="55324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>
                <a:latin typeface="Candara" pitchFamily="34" charset="0"/>
              </a:rPr>
              <a:t>1. Štefanija Hrgović, Geotehnički, Varaždin</a:t>
            </a:r>
          </a:p>
          <a:p>
            <a:r>
              <a:rPr lang="hr-HR" sz="2000">
                <a:latin typeface="Candara" pitchFamily="34" charset="0"/>
              </a:rPr>
              <a:t>2. Ljerka Slokar, Metalurški, Sisak</a:t>
            </a:r>
          </a:p>
          <a:p>
            <a:r>
              <a:rPr lang="hr-HR" sz="2000">
                <a:latin typeface="Candara" pitchFamily="34" charset="0"/>
              </a:rPr>
              <a:t>3. Bosiljka Šaravanja, TTF, Zagreb</a:t>
            </a:r>
          </a:p>
        </p:txBody>
      </p:sp>
      <p:pic>
        <p:nvPicPr>
          <p:cNvPr id="10242" name="Picture 2" descr="G:\pikado že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3181350" cy="17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Badminton</a:t>
            </a:r>
          </a:p>
        </p:txBody>
      </p:sp>
      <p:pic>
        <p:nvPicPr>
          <p:cNvPr id="17410" name="Picture 2" descr="C:\Users\Tajnistvo\AppData\Local\Microsoft\Windows\Temporary Internet Files\Content.IE5\10X1G5LP\MC900296231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9925" y="620713"/>
            <a:ext cx="1512888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Pravokutnik 7"/>
          <p:cNvSpPr>
            <a:spLocks noChangeArrowheads="1"/>
          </p:cNvSpPr>
          <p:nvPr/>
        </p:nvSpPr>
        <p:spPr bwMode="auto">
          <a:xfrm>
            <a:off x="4787900" y="3933825"/>
            <a:ext cx="4032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>
                <a:latin typeface="Candara" pitchFamily="34" charset="0"/>
              </a:rPr>
              <a:t>Badminton (Muški)</a:t>
            </a:r>
          </a:p>
          <a:p>
            <a:r>
              <a:rPr lang="hr-HR" b="1">
                <a:latin typeface="Candara" pitchFamily="34" charset="0"/>
              </a:rPr>
              <a:t>1. Neven Tadej (Rudarski, Zagreb)</a:t>
            </a:r>
          </a:p>
          <a:p>
            <a:r>
              <a:rPr lang="hr-HR" b="1">
                <a:latin typeface="Candara" pitchFamily="34" charset="0"/>
              </a:rPr>
              <a:t>2. Petar Feletar (Prometni, Zagreb)</a:t>
            </a:r>
          </a:p>
          <a:p>
            <a:r>
              <a:rPr lang="hr-HR" b="1">
                <a:latin typeface="Candara" pitchFamily="34" charset="0"/>
              </a:rPr>
              <a:t>3. Mario Keškić (Poljoprivredni, Osijek)</a:t>
            </a:r>
          </a:p>
        </p:txBody>
      </p:sp>
      <p:sp>
        <p:nvSpPr>
          <p:cNvPr id="17413" name="Pravokutnik 8"/>
          <p:cNvSpPr>
            <a:spLocks noChangeArrowheads="1"/>
          </p:cNvSpPr>
          <p:nvPr/>
        </p:nvSpPr>
        <p:spPr bwMode="auto">
          <a:xfrm>
            <a:off x="4859338" y="2349500"/>
            <a:ext cx="40322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>
                <a:latin typeface="Candara" pitchFamily="34" charset="0"/>
              </a:rPr>
              <a:t>Badminton (Žene)</a:t>
            </a:r>
          </a:p>
          <a:p>
            <a:r>
              <a:rPr lang="hr-HR" b="1">
                <a:latin typeface="Candara" pitchFamily="34" charset="0"/>
              </a:rPr>
              <a:t>1. Maria Šimić Hlača (Pomorski, Rijeka)</a:t>
            </a:r>
          </a:p>
          <a:p>
            <a:r>
              <a:rPr lang="hr-HR" b="1">
                <a:latin typeface="Candara" pitchFamily="34" charset="0"/>
              </a:rPr>
              <a:t>2. Ana Deanović (Rektorat, Zagreb)</a:t>
            </a:r>
          </a:p>
          <a:p>
            <a:r>
              <a:rPr lang="hr-HR" b="1">
                <a:latin typeface="Candara" pitchFamily="34" charset="0"/>
              </a:rPr>
              <a:t>3. Nives Pribudić (Pomorski, Split) </a:t>
            </a:r>
          </a:p>
        </p:txBody>
      </p:sp>
      <p:pic>
        <p:nvPicPr>
          <p:cNvPr id="1026" name="Picture 2" descr="G:\badmint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9500"/>
            <a:ext cx="3651250" cy="223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Pikado (Muški)</a:t>
            </a:r>
          </a:p>
        </p:txBody>
      </p:sp>
      <p:pic>
        <p:nvPicPr>
          <p:cNvPr id="74754" name="Picture 2" descr="C:\Users\Tajnistvo\AppData\Local\Microsoft\Windows\Temporary Internet Files\Content.IE5\RC4O6RE1\MC900383606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1288" y="552450"/>
            <a:ext cx="2089150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Pravokutnik 4"/>
          <p:cNvSpPr>
            <a:spLocks noChangeArrowheads="1"/>
          </p:cNvSpPr>
          <p:nvPr/>
        </p:nvSpPr>
        <p:spPr bwMode="auto">
          <a:xfrm>
            <a:off x="2352675" y="2133600"/>
            <a:ext cx="45720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>
                <a:latin typeface="Candara" pitchFamily="34" charset="0"/>
              </a:rPr>
              <a:t>1. Robert Garafolić, FOI, Varaždin</a:t>
            </a:r>
          </a:p>
          <a:p>
            <a:r>
              <a:rPr lang="hr-HR" sz="2000">
                <a:latin typeface="Candara" pitchFamily="34" charset="0"/>
              </a:rPr>
              <a:t>2. Željko Beissmann, Filozofski, Osijek </a:t>
            </a:r>
          </a:p>
          <a:p>
            <a:r>
              <a:rPr lang="hr-HR" sz="2000">
                <a:latin typeface="Candara" pitchFamily="34" charset="0"/>
              </a:rPr>
              <a:t>3. Edin Badnjević, HGI, Zagreb</a:t>
            </a:r>
          </a:p>
        </p:txBody>
      </p:sp>
      <p:pic>
        <p:nvPicPr>
          <p:cNvPr id="11266" name="Picture 2" descr="G:\pikado muš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3325813"/>
            <a:ext cx="324326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Stolni tenis (Mješovito)</a:t>
            </a:r>
          </a:p>
        </p:txBody>
      </p:sp>
      <p:pic>
        <p:nvPicPr>
          <p:cNvPr id="78851" name="Picture 2" descr="C:\Users\Tajnistvo\AppData\Local\Microsoft\Windows\Temporary Internet Files\Content.IE5\RC4O6RE1\MC900212187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5788" y="974725"/>
            <a:ext cx="16256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4" name="Pravokutnik 18"/>
          <p:cNvSpPr>
            <a:spLocks noChangeArrowheads="1"/>
          </p:cNvSpPr>
          <p:nvPr/>
        </p:nvSpPr>
        <p:spPr bwMode="auto">
          <a:xfrm>
            <a:off x="1042987" y="3933056"/>
            <a:ext cx="72739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dirty="0">
                <a:latin typeface="Candara" pitchFamily="34" charset="0"/>
              </a:rPr>
              <a:t>1. Kolanović – </a:t>
            </a:r>
            <a:r>
              <a:rPr lang="hr-HR" sz="2800" dirty="0" err="1">
                <a:latin typeface="Candara" pitchFamily="34" charset="0"/>
              </a:rPr>
              <a:t>Karković</a:t>
            </a:r>
            <a:r>
              <a:rPr lang="hr-HR" sz="2800" dirty="0">
                <a:latin typeface="Candara" pitchFamily="34" charset="0"/>
              </a:rPr>
              <a:t> (Pomorski RI – PBF)</a:t>
            </a:r>
          </a:p>
          <a:p>
            <a:r>
              <a:rPr lang="hr-HR" sz="2800" dirty="0">
                <a:latin typeface="Candara" pitchFamily="34" charset="0"/>
              </a:rPr>
              <a:t>2. </a:t>
            </a:r>
            <a:r>
              <a:rPr lang="hr-HR" sz="2800" dirty="0" err="1">
                <a:latin typeface="Candara" pitchFamily="34" charset="0"/>
              </a:rPr>
              <a:t>Kozlek</a:t>
            </a:r>
            <a:r>
              <a:rPr lang="hr-HR" sz="2800" dirty="0">
                <a:latin typeface="Candara" pitchFamily="34" charset="0"/>
              </a:rPr>
              <a:t> – </a:t>
            </a:r>
            <a:r>
              <a:rPr lang="hr-HR" sz="2800" dirty="0" err="1">
                <a:latin typeface="Candara" pitchFamily="34" charset="0"/>
              </a:rPr>
              <a:t>Rozman</a:t>
            </a:r>
            <a:r>
              <a:rPr lang="hr-HR" sz="2800" dirty="0">
                <a:latin typeface="Candara" pitchFamily="34" charset="0"/>
              </a:rPr>
              <a:t> (PBF – Poljoprivredni OS)</a:t>
            </a:r>
          </a:p>
          <a:p>
            <a:r>
              <a:rPr lang="hr-HR" sz="2800" dirty="0">
                <a:latin typeface="Candara" pitchFamily="34" charset="0"/>
              </a:rPr>
              <a:t>3. Grd – Barić (FOI, VŽ)</a:t>
            </a:r>
          </a:p>
        </p:txBody>
      </p:sp>
      <p:pic>
        <p:nvPicPr>
          <p:cNvPr id="12290" name="Picture 2" descr="G:\stolni tenis mješovi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3388"/>
            <a:ext cx="32861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Stolni tenis (Žene)</a:t>
            </a:r>
          </a:p>
        </p:txBody>
      </p:sp>
      <p:pic>
        <p:nvPicPr>
          <p:cNvPr id="80898" name="Picture 2" descr="C:\Users\Tajnistvo\AppData\Local\Microsoft\Windows\Temporary Internet Files\Content.IE5\RC4O6RE1\MC900212187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5788" y="974725"/>
            <a:ext cx="16256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3" name="Pravokutnik 9"/>
          <p:cNvSpPr>
            <a:spLocks noChangeArrowheads="1"/>
          </p:cNvSpPr>
          <p:nvPr/>
        </p:nvSpPr>
        <p:spPr bwMode="auto">
          <a:xfrm>
            <a:off x="3995738" y="2636838"/>
            <a:ext cx="489743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>
                <a:latin typeface="Candara" pitchFamily="34" charset="0"/>
              </a:rPr>
              <a:t>PAROVI:</a:t>
            </a:r>
          </a:p>
          <a:p>
            <a:r>
              <a:rPr lang="hr-HR">
                <a:latin typeface="Candara" pitchFamily="34" charset="0"/>
              </a:rPr>
              <a:t>1. Barić – Golubović (FOI – NSK)</a:t>
            </a:r>
          </a:p>
          <a:p>
            <a:r>
              <a:rPr lang="hr-HR">
                <a:latin typeface="Candara" pitchFamily="34" charset="0"/>
              </a:rPr>
              <a:t>2. Kolanović – Šimić-Hlača (Pomorski Rijeka)</a:t>
            </a:r>
          </a:p>
          <a:p>
            <a:r>
              <a:rPr lang="hr-HR">
                <a:latin typeface="Candara" pitchFamily="34" charset="0"/>
              </a:rPr>
              <a:t>3. Cvitanović – Tišma (Rektorat ZG – PTF, Osijek )</a:t>
            </a:r>
          </a:p>
        </p:txBody>
      </p:sp>
      <p:sp>
        <p:nvSpPr>
          <p:cNvPr id="80904" name="Pravokutnik 10"/>
          <p:cNvSpPr>
            <a:spLocks noChangeArrowheads="1"/>
          </p:cNvSpPr>
          <p:nvPr/>
        </p:nvSpPr>
        <p:spPr bwMode="auto">
          <a:xfrm>
            <a:off x="3995738" y="4365625"/>
            <a:ext cx="4572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>
                <a:latin typeface="Candara" pitchFamily="34" charset="0"/>
              </a:rPr>
              <a:t>POJEDINAČNO:</a:t>
            </a:r>
          </a:p>
          <a:p>
            <a:r>
              <a:rPr lang="hr-HR">
                <a:latin typeface="Candara" pitchFamily="34" charset="0"/>
              </a:rPr>
              <a:t>1. Nataša Barić (FOI) </a:t>
            </a:r>
          </a:p>
          <a:p>
            <a:r>
              <a:rPr lang="hr-HR">
                <a:latin typeface="Candara" pitchFamily="34" charset="0"/>
              </a:rPr>
              <a:t>2. Vlatka Rozman (Poljoprivredni, Osijek)</a:t>
            </a:r>
          </a:p>
          <a:p>
            <a:r>
              <a:rPr lang="hr-HR">
                <a:latin typeface="Candara" pitchFamily="34" charset="0"/>
              </a:rPr>
              <a:t>3. Ines Kolanović (Pomorski Rijeka)</a:t>
            </a:r>
          </a:p>
        </p:txBody>
      </p:sp>
      <p:pic>
        <p:nvPicPr>
          <p:cNvPr id="13314" name="Picture 2" descr="G:\stolni tenis že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797" y="3019425"/>
            <a:ext cx="2505075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Stolni tenis (Muški)</a:t>
            </a:r>
          </a:p>
        </p:txBody>
      </p:sp>
      <p:pic>
        <p:nvPicPr>
          <p:cNvPr id="82946" name="Picture 2" descr="C:\Users\Tajnistvo\AppData\Local\Microsoft\Windows\Temporary Internet Files\Content.IE5\RC4O6RE1\MC900212187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5788" y="974725"/>
            <a:ext cx="16256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Pravokutnik 18"/>
          <p:cNvSpPr>
            <a:spLocks noChangeArrowheads="1"/>
          </p:cNvSpPr>
          <p:nvPr/>
        </p:nvSpPr>
        <p:spPr bwMode="auto">
          <a:xfrm>
            <a:off x="395288" y="1916113"/>
            <a:ext cx="4572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>
                <a:latin typeface="Candara" pitchFamily="34" charset="0"/>
              </a:rPr>
              <a:t>PAROVI:</a:t>
            </a:r>
          </a:p>
          <a:p>
            <a:r>
              <a:rPr lang="hr-HR" sz="2000">
                <a:latin typeface="Candara" pitchFamily="34" charset="0"/>
              </a:rPr>
              <a:t>1. Karković – Kozlek (PBF)</a:t>
            </a:r>
          </a:p>
          <a:p>
            <a:r>
              <a:rPr lang="hr-HR" sz="2000">
                <a:latin typeface="Candara" pitchFamily="34" charset="0"/>
              </a:rPr>
              <a:t>2. Šimunović – Skledar (PMF – NSK)</a:t>
            </a:r>
          </a:p>
          <a:p>
            <a:r>
              <a:rPr lang="hr-HR" sz="2000">
                <a:latin typeface="Candara" pitchFamily="34" charset="0"/>
              </a:rPr>
              <a:t>3. Sindik – Missoni (PBF)</a:t>
            </a:r>
          </a:p>
        </p:txBody>
      </p:sp>
      <p:sp>
        <p:nvSpPr>
          <p:cNvPr id="82951" name="Pravokutnik 19"/>
          <p:cNvSpPr>
            <a:spLocks noChangeArrowheads="1"/>
          </p:cNvSpPr>
          <p:nvPr/>
        </p:nvSpPr>
        <p:spPr bwMode="auto">
          <a:xfrm>
            <a:off x="5724128" y="4516437"/>
            <a:ext cx="3097213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000" dirty="0">
                <a:latin typeface="Candara" pitchFamily="34" charset="0"/>
              </a:rPr>
              <a:t>POJEDINAČNO:</a:t>
            </a:r>
          </a:p>
          <a:p>
            <a:r>
              <a:rPr lang="hr-HR" sz="2000" dirty="0">
                <a:latin typeface="Candara" pitchFamily="34" charset="0"/>
              </a:rPr>
              <a:t>1. Neven </a:t>
            </a:r>
            <a:r>
              <a:rPr lang="hr-HR" sz="2000" dirty="0" err="1">
                <a:latin typeface="Candara" pitchFamily="34" charset="0"/>
              </a:rPr>
              <a:t>Karković</a:t>
            </a:r>
            <a:r>
              <a:rPr lang="hr-HR" sz="2000" dirty="0">
                <a:latin typeface="Candara" pitchFamily="34" charset="0"/>
              </a:rPr>
              <a:t> (PBF)</a:t>
            </a:r>
          </a:p>
          <a:p>
            <a:r>
              <a:rPr lang="hr-HR" sz="2000" dirty="0">
                <a:latin typeface="Candara" pitchFamily="34" charset="0"/>
              </a:rPr>
              <a:t>2. Joško </a:t>
            </a:r>
            <a:r>
              <a:rPr lang="hr-HR" sz="2000" dirty="0" err="1">
                <a:latin typeface="Candara" pitchFamily="34" charset="0"/>
              </a:rPr>
              <a:t>Sindik</a:t>
            </a:r>
            <a:r>
              <a:rPr lang="hr-HR" sz="2000" dirty="0">
                <a:latin typeface="Candara" pitchFamily="34" charset="0"/>
              </a:rPr>
              <a:t> (PBF)</a:t>
            </a:r>
          </a:p>
          <a:p>
            <a:r>
              <a:rPr lang="hr-HR" sz="2000" dirty="0">
                <a:latin typeface="Candara" pitchFamily="34" charset="0"/>
              </a:rPr>
              <a:t>3. Damir </a:t>
            </a:r>
            <a:r>
              <a:rPr lang="hr-HR" sz="2000" dirty="0" err="1">
                <a:latin typeface="Candara" pitchFamily="34" charset="0"/>
              </a:rPr>
              <a:t>Kozlek</a:t>
            </a:r>
            <a:r>
              <a:rPr lang="hr-HR" sz="2000" dirty="0">
                <a:latin typeface="Candara" pitchFamily="34" charset="0"/>
              </a:rPr>
              <a:t> (PBF)</a:t>
            </a:r>
          </a:p>
        </p:txBody>
      </p:sp>
      <p:pic>
        <p:nvPicPr>
          <p:cNvPr id="14338" name="Picture 2" descr="G:\stolni tenis muš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3051175"/>
            <a:ext cx="2590800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Tenis (Žene)</a:t>
            </a:r>
          </a:p>
        </p:txBody>
      </p:sp>
      <p:pic>
        <p:nvPicPr>
          <p:cNvPr id="84995" name="Picture 2" descr="C:\Users\Tajnistvo\AppData\Local\Microsoft\Windows\Temporary Internet Files\Content.IE5\RC4O6RE1\MC900432457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698500"/>
            <a:ext cx="197167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6" name="Pravokutnik 4"/>
          <p:cNvSpPr>
            <a:spLocks noChangeArrowheads="1"/>
          </p:cNvSpPr>
          <p:nvPr/>
        </p:nvSpPr>
        <p:spPr bwMode="auto">
          <a:xfrm>
            <a:off x="1908175" y="2781300"/>
            <a:ext cx="56165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400">
                <a:latin typeface="Candara" pitchFamily="34" charset="0"/>
              </a:rPr>
              <a:t>1. Dušica Kerhač (IGH, Zagreb)</a:t>
            </a:r>
          </a:p>
          <a:p>
            <a:r>
              <a:rPr lang="hr-HR" sz="2400">
                <a:latin typeface="Candara" pitchFamily="34" charset="0"/>
              </a:rPr>
              <a:t>2. 3. Saša Božić-Kraljik (Medicinski, Osijek)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slov 2"/>
          <p:cNvSpPr>
            <a:spLocks noGrp="1"/>
          </p:cNvSpPr>
          <p:nvPr>
            <p:ph type="title" idx="4294967295"/>
          </p:nvPr>
        </p:nvSpPr>
        <p:spPr>
          <a:xfrm>
            <a:off x="457200" y="338138"/>
            <a:ext cx="8229600" cy="858837"/>
          </a:xfrm>
        </p:spPr>
        <p:txBody>
          <a:bodyPr/>
          <a:lstStyle/>
          <a:p>
            <a:r>
              <a:rPr lang="hr-HR" sz="4000"/>
              <a:t>Tenis (Muški) </a:t>
            </a:r>
            <a:r>
              <a:rPr lang="hr-HR" sz="3200"/>
              <a:t>Pobjednici po skupinama</a:t>
            </a:r>
          </a:p>
        </p:txBody>
      </p:sp>
      <p:pic>
        <p:nvPicPr>
          <p:cNvPr id="87043" name="Picture 2" descr="C:\Users\Tajnistvo\AppData\Local\Microsoft\Windows\Temporary Internet Files\Content.IE5\RC4O6RE1\MC900432457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1052513"/>
            <a:ext cx="1971675" cy="138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4" name="Pravokutnik 5"/>
          <p:cNvSpPr>
            <a:spLocks noChangeArrowheads="1"/>
          </p:cNvSpPr>
          <p:nvPr/>
        </p:nvSpPr>
        <p:spPr bwMode="auto">
          <a:xfrm>
            <a:off x="468313" y="2852738"/>
            <a:ext cx="3816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hr-HR" sz="2400">
                <a:latin typeface="Candara" pitchFamily="34" charset="0"/>
              </a:rPr>
              <a:t>I SKUPINA </a:t>
            </a:r>
          </a:p>
          <a:p>
            <a:pPr marL="342900" indent="-342900">
              <a:buFontTx/>
              <a:buAutoNum type="arabicPeriod"/>
            </a:pPr>
            <a:r>
              <a:rPr lang="hr-HR" sz="1600">
                <a:latin typeface="Candara" pitchFamily="34" charset="0"/>
              </a:rPr>
              <a:t>Zoran Punda – FESB Split </a:t>
            </a:r>
          </a:p>
          <a:p>
            <a:pPr marL="342900" indent="-342900">
              <a:buFontTx/>
              <a:buAutoNum type="arabicPeriod"/>
            </a:pPr>
            <a:r>
              <a:rPr lang="hr-HR" sz="1600">
                <a:latin typeface="Candara" pitchFamily="34" charset="0"/>
              </a:rPr>
              <a:t>Željko Beissmann – FF Osijek </a:t>
            </a:r>
          </a:p>
          <a:p>
            <a:pPr marL="342900" indent="-342900">
              <a:buFontTx/>
              <a:buAutoNum type="arabicPeriod"/>
            </a:pPr>
            <a:r>
              <a:rPr lang="hr-HR" sz="1600">
                <a:latin typeface="Candara" pitchFamily="34" charset="0"/>
              </a:rPr>
              <a:t>Željko Tikas – FF Osijek  </a:t>
            </a:r>
          </a:p>
        </p:txBody>
      </p:sp>
      <p:sp>
        <p:nvSpPr>
          <p:cNvPr id="87046" name="Pravokutnik 5"/>
          <p:cNvSpPr>
            <a:spLocks noChangeArrowheads="1"/>
          </p:cNvSpPr>
          <p:nvPr/>
        </p:nvSpPr>
        <p:spPr bwMode="auto">
          <a:xfrm>
            <a:off x="539750" y="4292600"/>
            <a:ext cx="38877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hr-HR" sz="2400">
                <a:latin typeface="Candara" pitchFamily="34" charset="0"/>
              </a:rPr>
              <a:t>II SKUPINA </a:t>
            </a:r>
          </a:p>
          <a:p>
            <a:pPr marL="342900" indent="-342900">
              <a:buFontTx/>
              <a:buAutoNum type="arabicPeriod"/>
            </a:pPr>
            <a:r>
              <a:rPr lang="hr-HR" sz="1600">
                <a:latin typeface="Candara" pitchFamily="34" charset="0"/>
              </a:rPr>
              <a:t>Boris Bernik – Muzička, Zagreb </a:t>
            </a:r>
          </a:p>
          <a:p>
            <a:pPr marL="342900" indent="-342900">
              <a:buFontTx/>
              <a:buAutoNum type="arabicPeriod"/>
            </a:pPr>
            <a:r>
              <a:rPr lang="hr-HR" sz="1600">
                <a:latin typeface="Candara" pitchFamily="34" charset="0"/>
              </a:rPr>
              <a:t>Slobodan Barbarić – PBF, Zagreb</a:t>
            </a:r>
          </a:p>
          <a:p>
            <a:pPr marL="342900" indent="-342900">
              <a:buFontTx/>
              <a:buAutoNum type="arabicPeriod"/>
            </a:pPr>
            <a:r>
              <a:rPr lang="hr-HR" sz="1600">
                <a:latin typeface="Candara" pitchFamily="34" charset="0"/>
              </a:rPr>
              <a:t>Vladimir Zebec – Poljoprivredni, Osijek</a:t>
            </a:r>
          </a:p>
        </p:txBody>
      </p:sp>
      <p:sp>
        <p:nvSpPr>
          <p:cNvPr id="87047" name="Pravokutnik 5"/>
          <p:cNvSpPr>
            <a:spLocks noChangeArrowheads="1"/>
          </p:cNvSpPr>
          <p:nvPr/>
        </p:nvSpPr>
        <p:spPr bwMode="auto">
          <a:xfrm>
            <a:off x="4500563" y="2781300"/>
            <a:ext cx="38163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hr-HR" sz="2400">
                <a:latin typeface="Candara" pitchFamily="34" charset="0"/>
              </a:rPr>
              <a:t>III SKUPINA </a:t>
            </a:r>
          </a:p>
          <a:p>
            <a:pPr marL="342900" indent="-342900">
              <a:buFontTx/>
              <a:buAutoNum type="arabicPeriod"/>
            </a:pPr>
            <a:r>
              <a:rPr lang="hr-HR" sz="1600">
                <a:latin typeface="Candara" pitchFamily="34" charset="0"/>
              </a:rPr>
              <a:t>Zlatko Sirovica – PBF, Zagreb</a:t>
            </a:r>
          </a:p>
          <a:p>
            <a:pPr marL="342900" indent="-342900">
              <a:buFontTx/>
              <a:buAutoNum type="arabicPeriod"/>
            </a:pPr>
            <a:r>
              <a:rPr lang="hr-HR" sz="1600">
                <a:latin typeface="Candara" pitchFamily="34" charset="0"/>
              </a:rPr>
              <a:t>Željko Bajić – IGF, Zagreb</a:t>
            </a:r>
          </a:p>
          <a:p>
            <a:pPr marL="342900" indent="-342900">
              <a:buFontTx/>
              <a:buAutoNum type="arabicPeriod"/>
            </a:pPr>
            <a:r>
              <a:rPr lang="hr-HR" sz="1600">
                <a:latin typeface="Candara" pitchFamily="34" charset="0"/>
              </a:rPr>
              <a:t>Satko Mandzvka  – Prometni , Zagreb</a:t>
            </a:r>
          </a:p>
        </p:txBody>
      </p:sp>
      <p:sp>
        <p:nvSpPr>
          <p:cNvPr id="87048" name="Pravokutnik 5"/>
          <p:cNvSpPr>
            <a:spLocks noChangeArrowheads="1"/>
          </p:cNvSpPr>
          <p:nvPr/>
        </p:nvSpPr>
        <p:spPr bwMode="auto">
          <a:xfrm>
            <a:off x="4427538" y="4365625"/>
            <a:ext cx="4248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hr-HR" sz="2400">
                <a:latin typeface="Candara" pitchFamily="34" charset="0"/>
              </a:rPr>
              <a:t>IV SKUPINA </a:t>
            </a:r>
          </a:p>
          <a:p>
            <a:pPr marL="342900" indent="-342900">
              <a:buFontTx/>
              <a:buAutoNum type="arabicPeriod"/>
            </a:pPr>
            <a:r>
              <a:rPr lang="hr-HR" sz="1600">
                <a:latin typeface="Candara" pitchFamily="34" charset="0"/>
              </a:rPr>
              <a:t>Zvonko Čerin  – PMF Matematika, Zagreb</a:t>
            </a:r>
          </a:p>
          <a:p>
            <a:pPr marL="342900" indent="-342900">
              <a:buFontTx/>
              <a:buAutoNum type="arabicPeriod"/>
            </a:pPr>
            <a:r>
              <a:rPr lang="hr-HR" sz="1600">
                <a:latin typeface="Candara" pitchFamily="34" charset="0"/>
              </a:rPr>
              <a:t>Joško Sindik – Institut za antropologijju, ZG</a:t>
            </a:r>
          </a:p>
          <a:p>
            <a:pPr marL="342900" indent="-342900">
              <a:buFontTx/>
              <a:buAutoNum type="arabicPeriod"/>
            </a:pPr>
            <a:r>
              <a:rPr lang="hr-HR" sz="1600">
                <a:latin typeface="Candara" pitchFamily="34" charset="0"/>
              </a:rPr>
              <a:t>Zoran Čoso  – </a:t>
            </a:r>
          </a:p>
        </p:txBody>
      </p:sp>
      <p:pic>
        <p:nvPicPr>
          <p:cNvPr id="15362" name="Picture 2" descr="G:\tenis muški skupin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005" y="1201366"/>
            <a:ext cx="2378075" cy="157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Šah</a:t>
            </a:r>
          </a:p>
        </p:txBody>
      </p:sp>
      <p:pic>
        <p:nvPicPr>
          <p:cNvPr id="91138" name="Picture 2" descr="C:\Users\Tajnistvo\AppData\Local\Microsoft\Windows\Temporary Internet Files\Content.IE5\4TTUNZ1C\MC900437577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0788" y="685800"/>
            <a:ext cx="18986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0" name="Pravokutnik 6"/>
          <p:cNvSpPr>
            <a:spLocks noChangeArrowheads="1"/>
          </p:cNvSpPr>
          <p:nvPr/>
        </p:nvSpPr>
        <p:spPr bwMode="auto">
          <a:xfrm>
            <a:off x="2411413" y="3860800"/>
            <a:ext cx="460851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>
                <a:latin typeface="Candara" pitchFamily="34" charset="0"/>
              </a:rPr>
              <a:t>POJEDINAČNO:</a:t>
            </a:r>
          </a:p>
          <a:p>
            <a:r>
              <a:rPr lang="hr-HR">
                <a:latin typeface="Candara" pitchFamily="34" charset="0"/>
              </a:rPr>
              <a:t>1. Željko Gazarek – Geotehnički, Varaždin </a:t>
            </a:r>
          </a:p>
          <a:p>
            <a:r>
              <a:rPr lang="hr-HR">
                <a:latin typeface="Candara" pitchFamily="34" charset="0"/>
              </a:rPr>
              <a:t>2. Roman Husar – NSK, Zagreb</a:t>
            </a:r>
          </a:p>
          <a:p>
            <a:r>
              <a:rPr lang="hr-HR">
                <a:latin typeface="Candara" pitchFamily="34" charset="0"/>
              </a:rPr>
              <a:t>3. Vladimir Zebec – Pljoprivredni, Osijek </a:t>
            </a:r>
          </a:p>
        </p:txBody>
      </p:sp>
      <p:pic>
        <p:nvPicPr>
          <p:cNvPr id="16386" name="Picture 2" descr="G:\šah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676400"/>
            <a:ext cx="3144837" cy="17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27584" y="548680"/>
            <a:ext cx="7772400" cy="3096344"/>
          </a:xfrm>
          <a:gradFill>
            <a:gsLst>
              <a:gs pos="0">
                <a:schemeClr val="accent1">
                  <a:tint val="0"/>
                </a:schemeClr>
              </a:gs>
              <a:gs pos="44000">
                <a:schemeClr val="accent1">
                  <a:tint val="60000"/>
                  <a:satMod val="120000"/>
                </a:schemeClr>
              </a:gs>
              <a:gs pos="100000">
                <a:schemeClr val="accent1">
                  <a:tint val="90000"/>
                  <a:alpha val="100000"/>
                  <a:lumMod val="90000"/>
                </a:schemeClr>
              </a:gs>
            </a:gsLst>
            <a:lin ang="5400000" scaled="0"/>
          </a:gra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36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Nezavisnog sindikata znanosti </a:t>
            </a:r>
            <a:br>
              <a:rPr lang="hr-HR" sz="36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hr-HR" sz="36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 visokog obrazovanja </a:t>
            </a:r>
            <a:endParaRPr lang="hr-HR" b="1" kern="1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30050" y="3787535"/>
            <a:ext cx="6399216" cy="1476282"/>
          </a:xfrm>
          <a:noFill/>
          <a:ln/>
        </p:spPr>
        <p:txBody>
          <a:bodyPr rtlCol="0">
            <a:normAutofit fontScale="775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endParaRPr lang="hr-HR" sz="2000" b="1" kern="12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  <a:ea typeface="+mn-ea"/>
              <a:cs typeface="+mn-cs"/>
            </a:endParaRPr>
          </a:p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hr-HR" sz="94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rPr>
              <a:t>SPONZORI </a:t>
            </a:r>
          </a:p>
        </p:txBody>
      </p:sp>
      <p:sp>
        <p:nvSpPr>
          <p:cNvPr id="93189" name="WordArt 5"/>
          <p:cNvSpPr>
            <a:spLocks noChangeArrowheads="1" noChangeShapeType="1" noTextEdit="1"/>
          </p:cNvSpPr>
          <p:nvPr/>
        </p:nvSpPr>
        <p:spPr bwMode="auto">
          <a:xfrm>
            <a:off x="1692275" y="1341438"/>
            <a:ext cx="597535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Latn-CS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3333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Impact"/>
              </a:rPr>
              <a:t>14. SPORTSKE IGRE </a:t>
            </a:r>
          </a:p>
        </p:txBody>
      </p:sp>
    </p:spTree>
  </p:cSld>
  <p:clrMapOvr>
    <a:masterClrMapping/>
  </p:clrMapOvr>
  <p:transition spd="slow" advTm="1088">
    <p:fade/>
    <p:sndAc>
      <p:stSnd>
        <p:snd r:embed="rId3" name="edward_maya-stereo_love 2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338328"/>
            <a:ext cx="8229600" cy="1252728"/>
          </a:xfrm>
          <a:noFill/>
          <a:ln/>
        </p:spPr>
        <p:txBody>
          <a:bodyPr rtlCol="0" anchor="b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72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GLAVNI SPONZOR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22" y="2333472"/>
            <a:ext cx="5953956" cy="2191056"/>
          </a:xfrm>
          <a:prstGeom prst="rect">
            <a:avLst/>
          </a:prstGeom>
        </p:spPr>
      </p:pic>
    </p:spTree>
  </p:cSld>
  <p:clrMapOvr>
    <a:masterClrMapping/>
  </p:clrMapOvr>
  <p:transition spd="slow" advTm="651">
    <p:fade/>
    <p:sndAc>
      <p:stSnd>
        <p:snd r:embed="rId3" name="edward_maya-stereo_love 2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457200" y="338328"/>
            <a:ext cx="8229600" cy="1252728"/>
          </a:xfrm>
          <a:noFill/>
          <a:ln/>
        </p:spPr>
        <p:txBody>
          <a:bodyPr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sz="7200" b="1" kern="12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OSTALI SPONZORI</a:t>
            </a:r>
          </a:p>
        </p:txBody>
      </p:sp>
      <p:pic>
        <p:nvPicPr>
          <p:cNvPr id="97283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3931817"/>
            <a:ext cx="900113" cy="598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2860550"/>
            <a:ext cx="1007665" cy="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81565" y="2840038"/>
            <a:ext cx="1094493" cy="55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7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79838" y="4076700"/>
            <a:ext cx="110864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9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08625" y="4078921"/>
            <a:ext cx="863575" cy="60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0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51275" y="5773006"/>
            <a:ext cx="1224781" cy="31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1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84214" y="5880890"/>
            <a:ext cx="1511300" cy="348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4" name="Picture 1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1188" y="4076700"/>
            <a:ext cx="9144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5" name="Picture 1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084888" y="4868863"/>
            <a:ext cx="1190625" cy="65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7" name="Picture 18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67175" y="4992879"/>
            <a:ext cx="1236663" cy="44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8" name="Picture 19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484438" y="2756852"/>
            <a:ext cx="1295400" cy="680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300" name="Picture 20" descr="hotel Picok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68313" y="5107133"/>
            <a:ext cx="1439391" cy="466580"/>
          </a:xfrm>
          <a:prstGeom prst="rect">
            <a:avLst/>
          </a:prstGeom>
          <a:noFill/>
        </p:spPr>
      </p:pic>
      <p:pic>
        <p:nvPicPr>
          <p:cNvPr id="97301" name="Picture 21" descr="Foton Zagreb logo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180264" y="3968225"/>
            <a:ext cx="812006" cy="538687"/>
          </a:xfrm>
          <a:prstGeom prst="rect">
            <a:avLst/>
          </a:prstGeom>
          <a:noFill/>
        </p:spPr>
      </p:pic>
      <p:pic>
        <p:nvPicPr>
          <p:cNvPr id="97302" name="Picture 22" descr="perutina ptuj novi logo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71776" y="4828905"/>
            <a:ext cx="647700" cy="852758"/>
          </a:xfrm>
          <a:prstGeom prst="rect">
            <a:avLst/>
          </a:prstGeom>
          <a:noFill/>
        </p:spPr>
      </p:pic>
      <p:pic>
        <p:nvPicPr>
          <p:cNvPr id="97303" name="Picture 23" descr="Istra turis Uma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827088" y="2858004"/>
            <a:ext cx="776287" cy="858334"/>
          </a:xfrm>
          <a:prstGeom prst="rect">
            <a:avLst/>
          </a:prstGeom>
          <a:noFill/>
        </p:spPr>
      </p:pic>
      <p:pic>
        <p:nvPicPr>
          <p:cNvPr id="97306" name="Picture 26" descr="CENTAR BANKA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7992270" y="4930951"/>
            <a:ext cx="648667" cy="648666"/>
          </a:xfrm>
          <a:prstGeom prst="rect">
            <a:avLst/>
          </a:prstGeom>
          <a:noFill/>
        </p:spPr>
      </p:pic>
      <p:pic>
        <p:nvPicPr>
          <p:cNvPr id="97307" name="Picture 27" descr="dado tours logo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084888" y="5661025"/>
            <a:ext cx="1095375" cy="4476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2106">
    <p:fade/>
    <p:sndAc>
      <p:stSnd>
        <p:snd r:embed="rId3" name="edward_maya-stereo_love 2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Boćanje</a:t>
            </a:r>
          </a:p>
        </p:txBody>
      </p:sp>
      <p:pic>
        <p:nvPicPr>
          <p:cNvPr id="21507" name="Picture 3" descr="C:\Users\Tajnistvo\AppData\Local\Microsoft\Windows\Temporary Internet Files\Content.IE5\10X1G5LP\MC900432473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404813"/>
            <a:ext cx="17430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Pravokutnik 4"/>
          <p:cNvSpPr>
            <a:spLocks noChangeArrowheads="1"/>
          </p:cNvSpPr>
          <p:nvPr/>
        </p:nvSpPr>
        <p:spPr bwMode="auto">
          <a:xfrm>
            <a:off x="5651500" y="2924175"/>
            <a:ext cx="4572000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b="1">
                <a:latin typeface="Candara" pitchFamily="34" charset="0"/>
              </a:rPr>
              <a:t>Boćanje (Muški)</a:t>
            </a:r>
            <a:endParaRPr lang="hr-HR">
              <a:latin typeface="Candara" pitchFamily="34" charset="0"/>
            </a:endParaRPr>
          </a:p>
          <a:p>
            <a:r>
              <a:rPr lang="hr-HR">
                <a:latin typeface="Candara" pitchFamily="34" charset="0"/>
              </a:rPr>
              <a:t>1. ETF Osijek I</a:t>
            </a:r>
          </a:p>
          <a:p>
            <a:r>
              <a:rPr lang="hr-HR">
                <a:latin typeface="Candara" pitchFamily="34" charset="0"/>
              </a:rPr>
              <a:t>2. </a:t>
            </a:r>
            <a:r>
              <a:rPr lang="hr-HR" b="1">
                <a:latin typeface="Candara" pitchFamily="34" charset="0"/>
              </a:rPr>
              <a:t>ETF Osijek II</a:t>
            </a:r>
          </a:p>
          <a:p>
            <a:r>
              <a:rPr lang="hr-HR" b="1">
                <a:latin typeface="Candara" pitchFamily="34" charset="0"/>
              </a:rPr>
              <a:t>3. Sveučilište, Zadar</a:t>
            </a:r>
          </a:p>
          <a:p>
            <a:endParaRPr lang="hr-HR" b="1">
              <a:latin typeface="Candara" pitchFamily="34" charset="0"/>
            </a:endParaRPr>
          </a:p>
          <a:p>
            <a:r>
              <a:rPr lang="hr-HR" b="1">
                <a:latin typeface="Candara" pitchFamily="34" charset="0"/>
              </a:rPr>
              <a:t>Boćanje (Žene)</a:t>
            </a:r>
            <a:endParaRPr lang="hr-HR">
              <a:latin typeface="Candara" pitchFamily="34" charset="0"/>
            </a:endParaRPr>
          </a:p>
          <a:p>
            <a:r>
              <a:rPr lang="hr-HR">
                <a:latin typeface="Candara" pitchFamily="34" charset="0"/>
              </a:rPr>
              <a:t>1. Pomorski Rijeka - I</a:t>
            </a:r>
          </a:p>
          <a:p>
            <a:r>
              <a:rPr lang="hr-HR">
                <a:latin typeface="Candara" pitchFamily="34" charset="0"/>
              </a:rPr>
              <a:t>2.Filozofski, Osijek – II</a:t>
            </a:r>
          </a:p>
          <a:p>
            <a:r>
              <a:rPr lang="hr-HR">
                <a:latin typeface="Candara" pitchFamily="34" charset="0"/>
              </a:rPr>
              <a:t>3. Medicinski, Rijeka </a:t>
            </a:r>
          </a:p>
        </p:txBody>
      </p:sp>
      <p:pic>
        <p:nvPicPr>
          <p:cNvPr id="2050" name="Picture 2" descr="G:\boćanj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348880"/>
            <a:ext cx="3541712" cy="236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/>
          <p:cNvSpPr txBox="1"/>
          <p:nvPr/>
        </p:nvSpPr>
        <p:spPr>
          <a:xfrm>
            <a:off x="786309" y="697905"/>
            <a:ext cx="7776864" cy="5509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VIDIMO SE SLJEDEĆE GODINE!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r-HR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</a:rPr>
              <a:t>NAJBOLJI SMO!</a:t>
            </a:r>
          </a:p>
        </p:txBody>
      </p:sp>
      <p:sp>
        <p:nvSpPr>
          <p:cNvPr id="7" name="Naslov 6"/>
          <p:cNvSpPr>
            <a:spLocks noGrp="1"/>
          </p:cNvSpPr>
          <p:nvPr>
            <p:ph type="title" idx="4294967295"/>
          </p:nvPr>
        </p:nvSpPr>
        <p:spPr>
          <a:xfrm>
            <a:off x="1259632" y="0"/>
            <a:ext cx="8229600" cy="12525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hr-HR" dirty="0" smtClean="0"/>
              <a:t>							KRAJ…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791" y="3717032"/>
            <a:ext cx="3581900" cy="201958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Bela</a:t>
            </a:r>
          </a:p>
        </p:txBody>
      </p:sp>
      <p:pic>
        <p:nvPicPr>
          <p:cNvPr id="23555" name="Picture 4" descr="C:\Users\Tajnistvo\AppData\Local\Microsoft\Windows\Temporary Internet Files\Content.IE5\4TTUNZ1C\MC900432475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419100"/>
            <a:ext cx="15017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Pravokutnik 4"/>
          <p:cNvSpPr>
            <a:spLocks noChangeArrowheads="1"/>
          </p:cNvSpPr>
          <p:nvPr/>
        </p:nvSpPr>
        <p:spPr bwMode="auto">
          <a:xfrm>
            <a:off x="2411413" y="1700213"/>
            <a:ext cx="4572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latin typeface="Candara" pitchFamily="34" charset="0"/>
              </a:rPr>
              <a:t>1. Novosel - Sluganović (PBF Zagreb)</a:t>
            </a:r>
          </a:p>
          <a:p>
            <a:r>
              <a:rPr lang="hr-HR">
                <a:latin typeface="Candara" pitchFamily="34" charset="0"/>
              </a:rPr>
              <a:t>2. Fotak - Jakopec (Filozofski Osijek)</a:t>
            </a:r>
          </a:p>
          <a:p>
            <a:r>
              <a:rPr lang="hr-HR">
                <a:latin typeface="Candara" pitchFamily="34" charset="0"/>
              </a:rPr>
              <a:t>3. Pelin - Srnović (ETF Osijek)</a:t>
            </a:r>
          </a:p>
        </p:txBody>
      </p:sp>
      <p:pic>
        <p:nvPicPr>
          <p:cNvPr id="3074" name="Picture 2" descr="G:\be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80928"/>
            <a:ext cx="2882900" cy="255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Briškula &amp; Trešeta</a:t>
            </a:r>
          </a:p>
        </p:txBody>
      </p:sp>
      <p:pic>
        <p:nvPicPr>
          <p:cNvPr id="25602" name="Picture 3" descr="C:\Users\Tajnistvo\AppData\Local\Microsoft\Windows\Temporary Internet Files\Content.IE5\RC4O6RE1\MC900432477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5463" y="619125"/>
            <a:ext cx="19018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Pravokutnik 3"/>
          <p:cNvSpPr>
            <a:spLocks noChangeArrowheads="1"/>
          </p:cNvSpPr>
          <p:nvPr/>
        </p:nvSpPr>
        <p:spPr bwMode="auto">
          <a:xfrm>
            <a:off x="755650" y="1916113"/>
            <a:ext cx="4572000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hr-HR">
                <a:latin typeface="Candara" pitchFamily="34" charset="0"/>
              </a:rPr>
              <a:t>Medicinski fakultet u Rijeci II</a:t>
            </a:r>
          </a:p>
          <a:p>
            <a:pPr marL="342900" indent="-342900"/>
            <a:r>
              <a:rPr lang="hr-HR">
                <a:latin typeface="Candara" pitchFamily="34" charset="0"/>
              </a:rPr>
              <a:t>Marijana Komadina – Marko Vučković</a:t>
            </a:r>
          </a:p>
          <a:p>
            <a:pPr marL="342900" indent="-342900">
              <a:buFontTx/>
              <a:buChar char="-"/>
            </a:pPr>
            <a:endParaRPr lang="hr-HR">
              <a:latin typeface="Candara" pitchFamily="34" charset="0"/>
            </a:endParaRPr>
          </a:p>
          <a:p>
            <a:pPr marL="342900" indent="-342900"/>
            <a:r>
              <a:rPr lang="hr-HR">
                <a:latin typeface="Candara" pitchFamily="34" charset="0"/>
              </a:rPr>
              <a:t>2. Medicinski fakultet u Rijeci III</a:t>
            </a:r>
          </a:p>
          <a:p>
            <a:pPr marL="342900" indent="-342900"/>
            <a:r>
              <a:rPr lang="hr-HR">
                <a:latin typeface="Candara" pitchFamily="34" charset="0"/>
              </a:rPr>
              <a:t>Daniela Malnar – Želimir Kušljić</a:t>
            </a:r>
          </a:p>
          <a:p>
            <a:pPr marL="342900" indent="-342900"/>
            <a:endParaRPr lang="hr-HR">
              <a:latin typeface="Candara" pitchFamily="34" charset="0"/>
            </a:endParaRPr>
          </a:p>
          <a:p>
            <a:pPr marL="342900" indent="-342900"/>
            <a:r>
              <a:rPr lang="hr-HR">
                <a:latin typeface="Candara" pitchFamily="34" charset="0"/>
              </a:rPr>
              <a:t>3. Medicinski fakultet u Rijeci I</a:t>
            </a:r>
          </a:p>
          <a:p>
            <a:pPr marL="342900" indent="-342900"/>
            <a:r>
              <a:rPr lang="hr-HR">
                <a:latin typeface="Candara" pitchFamily="34" charset="0"/>
              </a:rPr>
              <a:t>Viktor Moretti – Marko Škoda</a:t>
            </a:r>
          </a:p>
        </p:txBody>
      </p:sp>
      <p:pic>
        <p:nvPicPr>
          <p:cNvPr id="4098" name="Picture 2" descr="G:\briškul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2" y="2492896"/>
            <a:ext cx="269557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Cross (Muški)</a:t>
            </a:r>
          </a:p>
        </p:txBody>
      </p:sp>
      <p:pic>
        <p:nvPicPr>
          <p:cNvPr id="29699" name="Picture 4" descr="C:\Users\Tajnistvo\AppData\Local\Microsoft\Windows\Temporary Internet Files\Content.IE5\10X1G5LP\MC900383572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333375"/>
            <a:ext cx="971550" cy="97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Pravokutnik 1"/>
          <p:cNvSpPr>
            <a:spLocks noChangeArrowheads="1"/>
          </p:cNvSpPr>
          <p:nvPr/>
        </p:nvSpPr>
        <p:spPr bwMode="auto">
          <a:xfrm>
            <a:off x="250825" y="1484313"/>
            <a:ext cx="4572000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>
                <a:latin typeface="Candara" pitchFamily="34" charset="0"/>
              </a:rPr>
              <a:t>KATEGORIJA DO 35 GODINA</a:t>
            </a:r>
          </a:p>
          <a:p>
            <a:r>
              <a:rPr lang="hr-HR">
                <a:latin typeface="Candara" pitchFamily="34" charset="0"/>
              </a:rPr>
              <a:t>1. Boris Lukić</a:t>
            </a:r>
            <a:r>
              <a:rPr lang="en-US">
                <a:latin typeface="Candara" pitchFamily="34" charset="0"/>
              </a:rPr>
              <a:t> – </a:t>
            </a:r>
            <a:r>
              <a:rPr lang="hr-HR">
                <a:latin typeface="Candara" pitchFamily="34" charset="0"/>
              </a:rPr>
              <a:t> (PF. Osijek)</a:t>
            </a:r>
          </a:p>
          <a:p>
            <a:r>
              <a:rPr lang="hr-HR">
                <a:latin typeface="Candara" pitchFamily="34" charset="0"/>
              </a:rPr>
              <a:t>2.Petar Feletar</a:t>
            </a:r>
            <a:r>
              <a:rPr lang="en-US">
                <a:latin typeface="Candara" pitchFamily="34" charset="0"/>
              </a:rPr>
              <a:t> – </a:t>
            </a:r>
            <a:r>
              <a:rPr lang="hr-HR">
                <a:latin typeface="Candara" pitchFamily="34" charset="0"/>
              </a:rPr>
              <a:t>(Prometni,Zagreb)</a:t>
            </a:r>
          </a:p>
          <a:p>
            <a:r>
              <a:rPr lang="hr-HR">
                <a:latin typeface="Candara" pitchFamily="34" charset="0"/>
              </a:rPr>
              <a:t>3. Albino Gradečak – (Geodetski, Varaždin)</a:t>
            </a:r>
          </a:p>
          <a:p>
            <a:r>
              <a:rPr lang="en-US">
                <a:latin typeface="Candara" pitchFamily="34" charset="0"/>
              </a:rPr>
              <a:t> </a:t>
            </a:r>
            <a:endParaRPr lang="hr-HR">
              <a:latin typeface="Candara" pitchFamily="34" charset="0"/>
            </a:endParaRPr>
          </a:p>
          <a:p>
            <a:r>
              <a:rPr lang="hr-HR">
                <a:latin typeface="Candara" pitchFamily="34" charset="0"/>
              </a:rPr>
              <a:t>KATEGORIJA OD 36 GODINA</a:t>
            </a:r>
          </a:p>
          <a:p>
            <a:r>
              <a:rPr lang="hr-HR">
                <a:latin typeface="Candara" pitchFamily="34" charset="0"/>
              </a:rPr>
              <a:t>1. </a:t>
            </a:r>
            <a:r>
              <a:rPr lang="en-US">
                <a:latin typeface="Candara" pitchFamily="34" charset="0"/>
              </a:rPr>
              <a:t>Dalibor Buljić – </a:t>
            </a:r>
            <a:r>
              <a:rPr lang="hr-HR">
                <a:latin typeface="Candara" pitchFamily="34" charset="0"/>
              </a:rPr>
              <a:t>ETF, </a:t>
            </a:r>
            <a:r>
              <a:rPr lang="en-US">
                <a:latin typeface="Candara" pitchFamily="34" charset="0"/>
              </a:rPr>
              <a:t>Osijek</a:t>
            </a:r>
            <a:endParaRPr lang="hr-HR">
              <a:latin typeface="Candara" pitchFamily="34" charset="0"/>
            </a:endParaRPr>
          </a:p>
          <a:p>
            <a:r>
              <a:rPr lang="hr-HR">
                <a:latin typeface="Candara" pitchFamily="34" charset="0"/>
              </a:rPr>
              <a:t>2. Mario Keškić</a:t>
            </a:r>
            <a:r>
              <a:rPr lang="en-US">
                <a:latin typeface="Candara" pitchFamily="34" charset="0"/>
              </a:rPr>
              <a:t> – </a:t>
            </a:r>
            <a:r>
              <a:rPr lang="hr-HR">
                <a:latin typeface="Candara" pitchFamily="34" charset="0"/>
              </a:rPr>
              <a:t>(PF. Osijek)</a:t>
            </a:r>
          </a:p>
          <a:p>
            <a:r>
              <a:rPr lang="hr-HR">
                <a:latin typeface="Candara" pitchFamily="34" charset="0"/>
              </a:rPr>
              <a:t>3. Antonio Šimunović</a:t>
            </a:r>
            <a:r>
              <a:rPr lang="en-US">
                <a:latin typeface="Candara" pitchFamily="34" charset="0"/>
              </a:rPr>
              <a:t> – </a:t>
            </a:r>
            <a:r>
              <a:rPr lang="hr-HR">
                <a:latin typeface="Candara" pitchFamily="34" charset="0"/>
              </a:rPr>
              <a:t>(PMF, </a:t>
            </a:r>
            <a:r>
              <a:rPr lang="en-US">
                <a:latin typeface="Candara" pitchFamily="34" charset="0"/>
              </a:rPr>
              <a:t>Zagreb</a:t>
            </a:r>
            <a:r>
              <a:rPr lang="hr-HR">
                <a:latin typeface="Candara" pitchFamily="34" charset="0"/>
              </a:rPr>
              <a:t>)</a:t>
            </a:r>
          </a:p>
          <a:p>
            <a:endParaRPr lang="hr-HR">
              <a:latin typeface="Candara" pitchFamily="34" charset="0"/>
            </a:endParaRPr>
          </a:p>
          <a:p>
            <a:r>
              <a:rPr lang="hr-HR">
                <a:latin typeface="Candara" pitchFamily="34" charset="0"/>
              </a:rPr>
              <a:t>KATEGORIJA OD 51 GODINE I VIŠE</a:t>
            </a:r>
          </a:p>
          <a:p>
            <a:r>
              <a:rPr lang="hr-HR">
                <a:latin typeface="Candara" pitchFamily="34" charset="0"/>
              </a:rPr>
              <a:t>1. </a:t>
            </a:r>
            <a:r>
              <a:rPr lang="en-US">
                <a:latin typeface="Candara" pitchFamily="34" charset="0"/>
              </a:rPr>
              <a:t>Hrvoje Baričević – </a:t>
            </a:r>
            <a:r>
              <a:rPr lang="hr-HR">
                <a:latin typeface="Candara" pitchFamily="34" charset="0"/>
              </a:rPr>
              <a:t>(</a:t>
            </a:r>
            <a:r>
              <a:rPr lang="en-US">
                <a:latin typeface="Candara" pitchFamily="34" charset="0"/>
              </a:rPr>
              <a:t>Pomorski</a:t>
            </a:r>
            <a:r>
              <a:rPr lang="hr-HR">
                <a:latin typeface="Candara" pitchFamily="34" charset="0"/>
              </a:rPr>
              <a:t>, </a:t>
            </a:r>
            <a:r>
              <a:rPr lang="en-US">
                <a:latin typeface="Candara" pitchFamily="34" charset="0"/>
              </a:rPr>
              <a:t>Rijeka</a:t>
            </a:r>
            <a:r>
              <a:rPr lang="hr-HR">
                <a:latin typeface="Candara" pitchFamily="34" charset="0"/>
              </a:rPr>
              <a:t>)</a:t>
            </a:r>
          </a:p>
          <a:p>
            <a:r>
              <a:rPr lang="hr-HR">
                <a:latin typeface="Candara" pitchFamily="34" charset="0"/>
              </a:rPr>
              <a:t>2. Milivoj Fučkar</a:t>
            </a:r>
            <a:r>
              <a:rPr lang="en-US">
                <a:latin typeface="Candara" pitchFamily="34" charset="0"/>
              </a:rPr>
              <a:t> – </a:t>
            </a:r>
            <a:r>
              <a:rPr lang="hr-HR">
                <a:latin typeface="Candara" pitchFamily="34" charset="0"/>
              </a:rPr>
              <a:t>(IRB, </a:t>
            </a:r>
            <a:r>
              <a:rPr lang="en-US">
                <a:latin typeface="Candara" pitchFamily="34" charset="0"/>
              </a:rPr>
              <a:t>Zagreb</a:t>
            </a:r>
            <a:r>
              <a:rPr lang="hr-HR">
                <a:latin typeface="Candara" pitchFamily="34" charset="0"/>
              </a:rPr>
              <a:t>)</a:t>
            </a:r>
          </a:p>
          <a:p>
            <a:r>
              <a:rPr lang="hr-HR">
                <a:latin typeface="Candara" pitchFamily="34" charset="0"/>
              </a:rPr>
              <a:t>3. Edin Badnjević – (HGI, Zagreb)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323850" y="5805488"/>
            <a:ext cx="8459788" cy="4572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400" b="1">
                <a:solidFill>
                  <a:schemeClr val="bg1"/>
                </a:solidFill>
              </a:rPr>
              <a:t>UKUPNI POBJEDNIK – DALIBOR BULJIĆ – ETF OSIJEK</a:t>
            </a:r>
            <a:r>
              <a:rPr lang="hr-HR" sz="2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122" name="Picture 2" descr="G:\cross muški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47" y="1464173"/>
            <a:ext cx="22288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cross muški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25" y="2714625"/>
            <a:ext cx="2228850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:\cross muški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47" y="4141729"/>
            <a:ext cx="2162175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Cross (Ženski)</a:t>
            </a:r>
          </a:p>
        </p:txBody>
      </p:sp>
      <p:pic>
        <p:nvPicPr>
          <p:cNvPr id="31746" name="Picture 4" descr="C:\Users\Tajnistvo\AppData\Local\Microsoft\Windows\Temporary Internet Files\Content.IE5\10X1G5LP\MC900383572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404813"/>
            <a:ext cx="1042988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Pravokutnik 6"/>
          <p:cNvSpPr>
            <a:spLocks noChangeArrowheads="1"/>
          </p:cNvSpPr>
          <p:nvPr/>
        </p:nvSpPr>
        <p:spPr bwMode="auto">
          <a:xfrm>
            <a:off x="395288" y="1557338"/>
            <a:ext cx="4130675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hr-HR" sz="1600" b="1">
                <a:latin typeface="Candara" pitchFamily="34" charset="0"/>
              </a:rPr>
              <a:t>KATEGORIJA DO 35 GODINA</a:t>
            </a:r>
          </a:p>
          <a:p>
            <a:pPr marL="342900" indent="-342900"/>
            <a:r>
              <a:rPr lang="hr-HR" sz="1600" b="1">
                <a:latin typeface="Candara" pitchFamily="34" charset="0"/>
              </a:rPr>
              <a:t>1. </a:t>
            </a:r>
            <a:r>
              <a:rPr lang="en-US" sz="1600" b="1">
                <a:latin typeface="Candara" pitchFamily="34" charset="0"/>
              </a:rPr>
              <a:t>Ana Deanović – Rektorat</a:t>
            </a:r>
            <a:r>
              <a:rPr lang="hr-HR" sz="1600" b="1">
                <a:latin typeface="Candara" pitchFamily="34" charset="0"/>
              </a:rPr>
              <a:t>, </a:t>
            </a:r>
            <a:r>
              <a:rPr lang="en-US" sz="1600" b="1">
                <a:latin typeface="Candara" pitchFamily="34" charset="0"/>
              </a:rPr>
              <a:t>Zagreb</a:t>
            </a:r>
            <a:endParaRPr lang="hr-HR" sz="1600" b="1">
              <a:latin typeface="Candara" pitchFamily="34" charset="0"/>
            </a:endParaRPr>
          </a:p>
          <a:p>
            <a:pPr marL="342900" indent="-342900"/>
            <a:r>
              <a:rPr lang="hr-HR" sz="1600" b="1">
                <a:latin typeface="Candara" pitchFamily="34" charset="0"/>
              </a:rPr>
              <a:t>2. Štefanija Hrgović, Geodetski, Varaždin</a:t>
            </a:r>
          </a:p>
          <a:p>
            <a:pPr marL="342900" indent="-342900"/>
            <a:r>
              <a:rPr lang="hr-HR" sz="1600" b="1">
                <a:latin typeface="Candara" pitchFamily="34" charset="0"/>
              </a:rPr>
              <a:t>3. Anita Bočak</a:t>
            </a:r>
            <a:r>
              <a:rPr lang="en-US" sz="1600" b="1">
                <a:latin typeface="Candara" pitchFamily="34" charset="0"/>
              </a:rPr>
              <a:t> – </a:t>
            </a:r>
            <a:r>
              <a:rPr lang="hr-HR" sz="1600" b="1">
                <a:latin typeface="Candara" pitchFamily="34" charset="0"/>
              </a:rPr>
              <a:t>Rektorat, Zagreb</a:t>
            </a:r>
          </a:p>
          <a:p>
            <a:pPr marL="342900" indent="-342900"/>
            <a:endParaRPr lang="hr-HR" sz="1600" b="1">
              <a:latin typeface="Candara" pitchFamily="34" charset="0"/>
            </a:endParaRPr>
          </a:p>
          <a:p>
            <a:pPr marL="342900" indent="-342900"/>
            <a:r>
              <a:rPr lang="hr-HR" sz="1600" b="1">
                <a:latin typeface="Candara" pitchFamily="34" charset="0"/>
              </a:rPr>
              <a:t>KATEGORIJA OD 36 GODINA</a:t>
            </a:r>
          </a:p>
          <a:p>
            <a:pPr marL="342900" indent="-342900"/>
            <a:r>
              <a:rPr lang="hr-HR" sz="1600" b="1">
                <a:latin typeface="Candara" pitchFamily="34" charset="0"/>
              </a:rPr>
              <a:t>1. </a:t>
            </a:r>
            <a:r>
              <a:rPr lang="en-US" sz="1600" b="1">
                <a:latin typeface="Candara" pitchFamily="34" charset="0"/>
              </a:rPr>
              <a:t>Helena Bule – Pomorski</a:t>
            </a:r>
            <a:r>
              <a:rPr lang="hr-HR" sz="1600" b="1">
                <a:latin typeface="Candara" pitchFamily="34" charset="0"/>
              </a:rPr>
              <a:t>, </a:t>
            </a:r>
            <a:r>
              <a:rPr lang="en-US" sz="1600" b="1">
                <a:latin typeface="Candara" pitchFamily="34" charset="0"/>
              </a:rPr>
              <a:t>Split </a:t>
            </a:r>
            <a:endParaRPr lang="hr-HR" sz="1600" b="1">
              <a:latin typeface="Candara" pitchFamily="34" charset="0"/>
            </a:endParaRPr>
          </a:p>
          <a:p>
            <a:pPr marL="342900" indent="-342900"/>
            <a:r>
              <a:rPr lang="hr-HR" sz="1600" b="1">
                <a:latin typeface="Candara" pitchFamily="34" charset="0"/>
              </a:rPr>
              <a:t>2. </a:t>
            </a:r>
            <a:r>
              <a:rPr lang="en-US" sz="1600" b="1">
                <a:latin typeface="Candara" pitchFamily="34" charset="0"/>
              </a:rPr>
              <a:t>Vesna Šamec – F</a:t>
            </a:r>
            <a:r>
              <a:rPr lang="hr-HR" sz="1600" b="1">
                <a:latin typeface="Candara" pitchFamily="34" charset="0"/>
              </a:rPr>
              <a:t>OI,</a:t>
            </a:r>
            <a:r>
              <a:rPr lang="en-US" sz="1600" b="1">
                <a:latin typeface="Candara" pitchFamily="34" charset="0"/>
              </a:rPr>
              <a:t> Varaždin</a:t>
            </a:r>
            <a:endParaRPr lang="hr-HR" sz="1600" b="1">
              <a:latin typeface="Candara" pitchFamily="34" charset="0"/>
            </a:endParaRPr>
          </a:p>
          <a:p>
            <a:pPr marL="342900" indent="-342900"/>
            <a:r>
              <a:rPr lang="hr-HR" sz="1600" b="1">
                <a:latin typeface="Candara" pitchFamily="34" charset="0"/>
              </a:rPr>
              <a:t>3. Marija Šimić Hlača</a:t>
            </a:r>
            <a:r>
              <a:rPr lang="en-US" sz="1600" b="1">
                <a:latin typeface="Candara" pitchFamily="34" charset="0"/>
              </a:rPr>
              <a:t> – </a:t>
            </a:r>
            <a:r>
              <a:rPr lang="hr-HR" sz="1600" b="1">
                <a:latin typeface="Candara" pitchFamily="34" charset="0"/>
              </a:rPr>
              <a:t>Pomorski, Rijeka</a:t>
            </a:r>
          </a:p>
          <a:p>
            <a:pPr marL="342900" indent="-342900"/>
            <a:endParaRPr lang="hr-HR" sz="1600" b="1">
              <a:latin typeface="Candara" pitchFamily="34" charset="0"/>
            </a:endParaRPr>
          </a:p>
          <a:p>
            <a:pPr marL="342900" indent="-342900"/>
            <a:r>
              <a:rPr lang="hr-HR" sz="1600" b="1">
                <a:latin typeface="Candara" pitchFamily="34" charset="0"/>
              </a:rPr>
              <a:t>KATEGORIJA OD 51 GODINE I VIŠE</a:t>
            </a:r>
          </a:p>
          <a:p>
            <a:pPr marL="342900" indent="-342900"/>
            <a:r>
              <a:rPr lang="hr-HR" sz="1600" b="1">
                <a:latin typeface="Candara" pitchFamily="34" charset="0"/>
              </a:rPr>
              <a:t>1. </a:t>
            </a:r>
            <a:r>
              <a:rPr lang="en-US" sz="1600" b="1">
                <a:latin typeface="Candara" pitchFamily="34" charset="0"/>
              </a:rPr>
              <a:t>Goranka Mitrović – N</a:t>
            </a:r>
            <a:r>
              <a:rPr lang="hr-HR" sz="1600" b="1">
                <a:latin typeface="Candara" pitchFamily="34" charset="0"/>
              </a:rPr>
              <a:t>SK,</a:t>
            </a:r>
            <a:r>
              <a:rPr lang="en-US" sz="1600" b="1">
                <a:latin typeface="Candara" pitchFamily="34" charset="0"/>
              </a:rPr>
              <a:t> Zagreb</a:t>
            </a:r>
            <a:endParaRPr lang="hr-HR" sz="1600" b="1">
              <a:latin typeface="Candara" pitchFamily="34" charset="0"/>
            </a:endParaRPr>
          </a:p>
          <a:p>
            <a:pPr marL="342900" indent="-342900"/>
            <a:r>
              <a:rPr lang="hr-HR" sz="1600" b="1">
                <a:latin typeface="Candara" pitchFamily="34" charset="0"/>
              </a:rPr>
              <a:t>2. Jasna Brešan – Ekonomski, Zagreb</a:t>
            </a:r>
          </a:p>
          <a:p>
            <a:pPr marL="342900" indent="-342900"/>
            <a:r>
              <a:rPr lang="hr-HR" sz="1600" b="1">
                <a:latin typeface="Candara" pitchFamily="34" charset="0"/>
              </a:rPr>
              <a:t>3. </a:t>
            </a:r>
            <a:r>
              <a:rPr lang="en-US" sz="1600" b="1">
                <a:latin typeface="Candara" pitchFamily="34" charset="0"/>
              </a:rPr>
              <a:t>Štefanija Vargek – </a:t>
            </a:r>
            <a:r>
              <a:rPr lang="hr-HR" sz="1600" b="1">
                <a:latin typeface="Candara" pitchFamily="34" charset="0"/>
              </a:rPr>
              <a:t>Tekstilni, </a:t>
            </a:r>
            <a:r>
              <a:rPr lang="en-US" sz="1600" b="1">
                <a:latin typeface="Candara" pitchFamily="34" charset="0"/>
              </a:rPr>
              <a:t>Zagreb</a:t>
            </a:r>
            <a:endParaRPr lang="hr-HR" sz="1600" b="1">
              <a:latin typeface="Candara" pitchFamily="34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23850" y="5805488"/>
            <a:ext cx="8459788" cy="457200"/>
          </a:xfrm>
          <a:prstGeom prst="rect">
            <a:avLst/>
          </a:prstGeom>
          <a:solidFill>
            <a:srgbClr val="FF99CC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r-HR" sz="2400" b="1">
                <a:solidFill>
                  <a:schemeClr val="tx2"/>
                </a:solidFill>
              </a:rPr>
              <a:t>UKUPNI POBJEDNIK – HELENA BULE – Pomorski Split</a:t>
            </a:r>
            <a:r>
              <a:rPr lang="hr-HR" sz="200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146" name="Picture 2" descr="G:\cross ženski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1512888"/>
            <a:ext cx="18764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cross ženski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228358"/>
            <a:ext cx="15049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cross ženski 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613" y="3955012"/>
            <a:ext cx="203835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Košarka (Žene)</a:t>
            </a:r>
          </a:p>
        </p:txBody>
      </p:sp>
      <p:pic>
        <p:nvPicPr>
          <p:cNvPr id="37890" name="Picture 2" descr="C:\Users\Tajnistvo\AppData\Local\Microsoft\Windows\Temporary Internet Files\Content.IE5\XGP0NR0O\MC900432469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400050"/>
            <a:ext cx="18224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Pravokutnik 5"/>
          <p:cNvSpPr>
            <a:spLocks noChangeArrowheads="1"/>
          </p:cNvSpPr>
          <p:nvPr/>
        </p:nvSpPr>
        <p:spPr bwMode="auto">
          <a:xfrm>
            <a:off x="2915816" y="4472782"/>
            <a:ext cx="3505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dirty="0">
                <a:latin typeface="Candara" pitchFamily="34" charset="0"/>
              </a:rPr>
              <a:t>1. Medicinski fakultet, Osijek</a:t>
            </a:r>
          </a:p>
          <a:p>
            <a:r>
              <a:rPr lang="hr-HR" dirty="0">
                <a:latin typeface="Candara" pitchFamily="34" charset="0"/>
              </a:rPr>
              <a:t>2. Poljoprivredni fakultet, Osijek</a:t>
            </a:r>
          </a:p>
          <a:p>
            <a:r>
              <a:rPr lang="hr-HR" dirty="0">
                <a:latin typeface="Candara" pitchFamily="34" charset="0"/>
              </a:rPr>
              <a:t>3. NSK – RGN –PMF , Zagreb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348880"/>
            <a:ext cx="3010060" cy="190175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slov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hr-HR"/>
              <a:t>Košarka (Muški)</a:t>
            </a:r>
          </a:p>
        </p:txBody>
      </p:sp>
      <p:pic>
        <p:nvPicPr>
          <p:cNvPr id="39939" name="Picture 2" descr="C:\Users\Tajnistvo\AppData\Local\Microsoft\Windows\Temporary Internet Files\Content.IE5\XGP0NR0O\MC900432469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3663" y="400050"/>
            <a:ext cx="1822450" cy="186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Pravokutnik 1"/>
          <p:cNvSpPr>
            <a:spLocks noChangeArrowheads="1"/>
          </p:cNvSpPr>
          <p:nvPr/>
        </p:nvSpPr>
        <p:spPr bwMode="auto">
          <a:xfrm>
            <a:off x="2987824" y="4365104"/>
            <a:ext cx="45720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dirty="0">
                <a:latin typeface="Candara" pitchFamily="34" charset="0"/>
              </a:rPr>
              <a:t>1. Prometni, Zagreb</a:t>
            </a:r>
          </a:p>
          <a:p>
            <a:r>
              <a:rPr lang="hr-HR" sz="2800" dirty="0">
                <a:latin typeface="Candara" pitchFamily="34" charset="0"/>
              </a:rPr>
              <a:t>2. NSK, Zagreb</a:t>
            </a:r>
          </a:p>
          <a:p>
            <a:r>
              <a:rPr lang="hr-HR" sz="2800" dirty="0">
                <a:latin typeface="Candara" pitchFamily="34" charset="0"/>
              </a:rPr>
              <a:t>3. ETF, Osijek 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313" y="2372847"/>
            <a:ext cx="3205349" cy="180873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Valni oblik">
  <a:themeElements>
    <a:clrScheme name="1_Valni oblik 1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FFFFFF"/>
      </a:accent3>
      <a:accent4>
        <a:srgbClr val="000000"/>
      </a:accent4>
      <a:accent5>
        <a:srgbClr val="ADD7FE"/>
      </a:accent5>
      <a:accent6>
        <a:srgbClr val="3E77BF"/>
      </a:accent6>
      <a:hlink>
        <a:srgbClr val="0080FF"/>
      </a:hlink>
      <a:folHlink>
        <a:srgbClr val="5EAEFF"/>
      </a:folHlink>
    </a:clrScheme>
    <a:fontScheme name="1_Valni oblik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Valni oblik 1">
        <a:dk1>
          <a:srgbClr val="000000"/>
        </a:dk1>
        <a:lt1>
          <a:srgbClr val="FFFFFF"/>
        </a:lt1>
        <a:dk2>
          <a:srgbClr val="073E87"/>
        </a:dk2>
        <a:lt2>
          <a:srgbClr val="C6E7FC"/>
        </a:lt2>
        <a:accent1>
          <a:srgbClr val="31B6FD"/>
        </a:accent1>
        <a:accent2>
          <a:srgbClr val="4584D3"/>
        </a:accent2>
        <a:accent3>
          <a:srgbClr val="FFFFFF"/>
        </a:accent3>
        <a:accent4>
          <a:srgbClr val="000000"/>
        </a:accent4>
        <a:accent5>
          <a:srgbClr val="ADD7FE"/>
        </a:accent5>
        <a:accent6>
          <a:srgbClr val="3E77BF"/>
        </a:accent6>
        <a:hlink>
          <a:srgbClr val="0080FF"/>
        </a:hlink>
        <a:folHlink>
          <a:srgbClr val="5EAE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Valni oblik">
  <a:themeElements>
    <a:clrScheme name="Valni oblik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Valni oblik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Valni oblik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765</TotalTime>
  <Words>1100</Words>
  <Application>Microsoft Office PowerPoint</Application>
  <PresentationFormat>On-screen Show (4:3)</PresentationFormat>
  <Paragraphs>221</Paragraphs>
  <Slides>30</Slides>
  <Notes>30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1_Valni oblik</vt:lpstr>
      <vt:lpstr>Valni oblik</vt:lpstr>
      <vt:lpstr>NEZAVISNOG SINDIKATA ZNANOSTI I VISOKOG OBRAZOVANJA</vt:lpstr>
      <vt:lpstr>Badminton</vt:lpstr>
      <vt:lpstr>Boćanje</vt:lpstr>
      <vt:lpstr>Bela</vt:lpstr>
      <vt:lpstr>Briškula &amp; Trešeta</vt:lpstr>
      <vt:lpstr>Cross (Muški)</vt:lpstr>
      <vt:lpstr>Cross (Ženski)</vt:lpstr>
      <vt:lpstr>Košarka (Žene)</vt:lpstr>
      <vt:lpstr>Košarka (Muški)</vt:lpstr>
      <vt:lpstr>Kuglanje (Žene)</vt:lpstr>
      <vt:lpstr>Kuglanje (Muški)</vt:lpstr>
      <vt:lpstr>Nogomet (Žene)</vt:lpstr>
      <vt:lpstr>Nogomet (Muški)</vt:lpstr>
      <vt:lpstr>Odbojka na pijesku</vt:lpstr>
      <vt:lpstr>Potezanje konopa (Žene)</vt:lpstr>
      <vt:lpstr>Potezanje konopa (Muški?)</vt:lpstr>
      <vt:lpstr>Plivanje (Žene)</vt:lpstr>
      <vt:lpstr>Plivanje (Muški)</vt:lpstr>
      <vt:lpstr>Pikado (Žene)</vt:lpstr>
      <vt:lpstr>Pikado (Muški)</vt:lpstr>
      <vt:lpstr>Stolni tenis (Mješovito)</vt:lpstr>
      <vt:lpstr>Stolni tenis (Žene)</vt:lpstr>
      <vt:lpstr>Stolni tenis (Muški)</vt:lpstr>
      <vt:lpstr>Tenis (Žene)</vt:lpstr>
      <vt:lpstr>Tenis (Muški) Pobjednici po skupinama</vt:lpstr>
      <vt:lpstr>Šah</vt:lpstr>
      <vt:lpstr>Nezavisnog sindikata znanosti  i visokog obrazovanja </vt:lpstr>
      <vt:lpstr>GLAVNI SPONZOR </vt:lpstr>
      <vt:lpstr>OSTALI SPONZORI</vt:lpstr>
      <vt:lpstr>       KRAJ…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Tajnistvo</dc:creator>
  <cp:lastModifiedBy>Robert Brozd</cp:lastModifiedBy>
  <cp:revision>69</cp:revision>
  <cp:lastPrinted>2011-06-11T19:08:50Z</cp:lastPrinted>
  <dcterms:created xsi:type="dcterms:W3CDTF">2011-06-11T12:21:29Z</dcterms:created>
  <dcterms:modified xsi:type="dcterms:W3CDTF">2012-12-20T11:22:18Z</dcterms:modified>
</cp:coreProperties>
</file>