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74" r:id="rId3"/>
    <p:sldId id="293" r:id="rId4"/>
    <p:sldId id="309" r:id="rId5"/>
    <p:sldId id="307" r:id="rId6"/>
    <p:sldId id="299" r:id="rId7"/>
    <p:sldId id="294" r:id="rId8"/>
    <p:sldId id="301" r:id="rId9"/>
    <p:sldId id="259" r:id="rId10"/>
    <p:sldId id="277" r:id="rId11"/>
    <p:sldId id="303" r:id="rId12"/>
    <p:sldId id="305" r:id="rId13"/>
    <p:sldId id="273" r:id="rId14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voje" initials="H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3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skazlic\Desktop\grafovi%20precarir%20pp\part%20time%20work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skazlic\Desktop\grafovi%20precarir%20pp\grafov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r-HR" dirty="0" smtClean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 baseline="0" dirty="0" smtClean="0">
                <a:solidFill>
                  <a:schemeClr val="tx1"/>
                </a:solidFill>
              </a:rPr>
              <a:t>Osobe zaposlene </a:t>
            </a:r>
            <a:r>
              <a:rPr lang="hr-HR" sz="2800" baseline="0" dirty="0">
                <a:solidFill>
                  <a:schemeClr val="tx1"/>
                </a:solidFill>
              </a:rPr>
              <a:t>na određeno vrijeme </a:t>
            </a:r>
            <a:endParaRPr lang="hr-HR" sz="2800" baseline="0" dirty="0" smtClean="0">
              <a:solidFill>
                <a:schemeClr val="tx1"/>
              </a:solidFill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aseline="0" dirty="0" smtClean="0">
                <a:solidFill>
                  <a:schemeClr val="tx1"/>
                </a:solidFill>
              </a:rPr>
              <a:t>(% </a:t>
            </a:r>
            <a:r>
              <a:rPr lang="hr-HR" sz="2400" baseline="0" dirty="0">
                <a:solidFill>
                  <a:schemeClr val="tx1"/>
                </a:solidFill>
              </a:rPr>
              <a:t>u ukupnoj </a:t>
            </a:r>
            <a:r>
              <a:rPr lang="hr-HR" sz="2400" baseline="0" dirty="0" smtClean="0">
                <a:solidFill>
                  <a:schemeClr val="tx1"/>
                </a:solidFill>
              </a:rPr>
              <a:t>zaposlenosti)</a:t>
            </a:r>
            <a:endParaRPr lang="hr-HR" sz="2400" baseline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4009995802051408E-2"/>
          <c:y val="0.3250676664371584"/>
          <c:w val="0.94025895757549549"/>
          <c:h val="0.5542379342110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Sheet1!$A$29:$A$39</c:f>
              <c:strCache>
                <c:ptCount val="11"/>
                <c:pt idx="0">
                  <c:v>Poljska</c:v>
                </c:pt>
                <c:pt idx="1">
                  <c:v>Slovenija</c:v>
                </c:pt>
                <c:pt idx="2">
                  <c:v>EU-28</c:v>
                </c:pt>
                <c:pt idx="3">
                  <c:v>Hrvatska</c:v>
                </c:pt>
                <c:pt idx="4">
                  <c:v>Grčka</c:v>
                </c:pt>
                <c:pt idx="5">
                  <c:v>Mađarska</c:v>
                </c:pt>
                <c:pt idx="6">
                  <c:v>Češka</c:v>
                </c:pt>
                <c:pt idx="7">
                  <c:v>Slovačka </c:v>
                </c:pt>
                <c:pt idx="8">
                  <c:v>Latvija</c:v>
                </c:pt>
                <c:pt idx="9">
                  <c:v>Litva</c:v>
                </c:pt>
                <c:pt idx="10">
                  <c:v>Rumunjska</c:v>
                </c:pt>
              </c:strCache>
            </c:strRef>
          </c:cat>
          <c:val>
            <c:numRef>
              <c:f>Sheet1!$B$29:$B$39</c:f>
              <c:numCache>
                <c:formatCode>#,##0.0</c:formatCode>
                <c:ptCount val="11"/>
                <c:pt idx="0">
                  <c:v>26.9</c:v>
                </c:pt>
                <c:pt idx="1">
                  <c:v>17.3</c:v>
                </c:pt>
                <c:pt idx="2">
                  <c:v>14.1</c:v>
                </c:pt>
                <c:pt idx="3">
                  <c:v>12.3</c:v>
                </c:pt>
                <c:pt idx="4">
                  <c:v>11.6</c:v>
                </c:pt>
                <c:pt idx="5">
                  <c:v>7.8</c:v>
                </c:pt>
                <c:pt idx="6">
                  <c:v>7.2</c:v>
                </c:pt>
                <c:pt idx="7">
                  <c:v>4.5</c:v>
                </c:pt>
                <c:pt idx="8">
                  <c:v>3.4</c:v>
                </c:pt>
                <c:pt idx="9">
                  <c:v>2.4</c:v>
                </c:pt>
                <c:pt idx="10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09-4C6D-8373-302E4A64E653}"/>
            </c:ext>
          </c:extLst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Sheet1!$A$29:$A$39</c:f>
              <c:strCache>
                <c:ptCount val="11"/>
                <c:pt idx="0">
                  <c:v>Poljska</c:v>
                </c:pt>
                <c:pt idx="1">
                  <c:v>Slovenija</c:v>
                </c:pt>
                <c:pt idx="2">
                  <c:v>EU-28</c:v>
                </c:pt>
                <c:pt idx="3">
                  <c:v>Hrvatska</c:v>
                </c:pt>
                <c:pt idx="4">
                  <c:v>Grčka</c:v>
                </c:pt>
                <c:pt idx="5">
                  <c:v>Mađarska</c:v>
                </c:pt>
                <c:pt idx="6">
                  <c:v>Češka</c:v>
                </c:pt>
                <c:pt idx="7">
                  <c:v>Slovačka </c:v>
                </c:pt>
                <c:pt idx="8">
                  <c:v>Latvija</c:v>
                </c:pt>
                <c:pt idx="9">
                  <c:v>Litva</c:v>
                </c:pt>
                <c:pt idx="10">
                  <c:v>Rumunjska</c:v>
                </c:pt>
              </c:strCache>
            </c:strRef>
          </c:cat>
          <c:val>
            <c:numRef>
              <c:f>Sheet1!$C$29:$C$39</c:f>
              <c:numCache>
                <c:formatCode>#,##0.0</c:formatCode>
                <c:ptCount val="11"/>
                <c:pt idx="0">
                  <c:v>28</c:v>
                </c:pt>
                <c:pt idx="1">
                  <c:v>17.8</c:v>
                </c:pt>
                <c:pt idx="2">
                  <c:v>14.2</c:v>
                </c:pt>
                <c:pt idx="3">
                  <c:v>20.3</c:v>
                </c:pt>
                <c:pt idx="4">
                  <c:v>11.9</c:v>
                </c:pt>
                <c:pt idx="5">
                  <c:v>11.4</c:v>
                </c:pt>
                <c:pt idx="6">
                  <c:v>10</c:v>
                </c:pt>
                <c:pt idx="7">
                  <c:v>10.5</c:v>
                </c:pt>
                <c:pt idx="8">
                  <c:v>3.8</c:v>
                </c:pt>
                <c:pt idx="9">
                  <c:v>2.1</c:v>
                </c:pt>
                <c:pt idx="10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09-4C6D-8373-302E4A64E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446408"/>
        <c:axId val="337447584"/>
      </c:barChart>
      <c:catAx>
        <c:axId val="33744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7447584"/>
        <c:crosses val="autoZero"/>
        <c:auto val="1"/>
        <c:lblAlgn val="ctr"/>
        <c:lblOffset val="100"/>
        <c:noMultiLvlLbl val="0"/>
      </c:catAx>
      <c:valAx>
        <c:axId val="33744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74464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 baseline="0" dirty="0">
                <a:solidFill>
                  <a:schemeClr val="tx1"/>
                </a:solidFill>
              </a:rPr>
              <a:t>Osobe zaposlene na nepuno </a:t>
            </a:r>
            <a:r>
              <a:rPr lang="hr-HR" sz="2800" baseline="0" dirty="0" smtClean="0">
                <a:solidFill>
                  <a:schemeClr val="tx1"/>
                </a:solidFill>
              </a:rPr>
              <a:t>(skraćeno) radno vrijeme : </a:t>
            </a:r>
          </a:p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 baseline="0" dirty="0" smtClean="0">
                <a:solidFill>
                  <a:schemeClr val="tx1"/>
                </a:solidFill>
              </a:rPr>
              <a:t>komparativni prikaz </a:t>
            </a:r>
            <a:r>
              <a:rPr lang="hr-HR" sz="2400" baseline="0" dirty="0" smtClean="0">
                <a:solidFill>
                  <a:schemeClr val="tx1"/>
                </a:solidFill>
              </a:rPr>
              <a:t>(% </a:t>
            </a:r>
            <a:r>
              <a:rPr lang="hr-HR" sz="2400" baseline="0" dirty="0">
                <a:solidFill>
                  <a:schemeClr val="tx1"/>
                </a:solidFill>
              </a:rPr>
              <a:t>u ukupnoj zaposlenosti)</a:t>
            </a:r>
          </a:p>
        </c:rich>
      </c:tx>
      <c:layout>
        <c:manualLayout>
          <c:xMode val="edge"/>
          <c:yMode val="edge"/>
          <c:x val="0.17959473946645413"/>
          <c:y val="9.131443855158012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1934742376593668E-2"/>
          <c:y val="0.32139272869924762"/>
          <c:w val="0.95340965228448571"/>
          <c:h val="0.56125387780511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accent1"/>
              </a:solidFill>
            </a:ln>
          </c:spPr>
          <c:invertIfNegative val="0"/>
          <c:cat>
            <c:strRef>
              <c:f>Sheet1!$A$6:$A$16</c:f>
              <c:strCache>
                <c:ptCount val="11"/>
                <c:pt idx="0">
                  <c:v>EU-28</c:v>
                </c:pt>
                <c:pt idx="1">
                  <c:v>Rumunjska</c:v>
                </c:pt>
                <c:pt idx="2">
                  <c:v>Slovenija</c:v>
                </c:pt>
                <c:pt idx="3">
                  <c:v>Poljska</c:v>
                </c:pt>
                <c:pt idx="4">
                  <c:v>Litva</c:v>
                </c:pt>
                <c:pt idx="5">
                  <c:v>Grčka</c:v>
                </c:pt>
                <c:pt idx="6">
                  <c:v>Hrvatska</c:v>
                </c:pt>
                <c:pt idx="7">
                  <c:v>Latvija</c:v>
                </c:pt>
                <c:pt idx="8">
                  <c:v>Mađarska</c:v>
                </c:pt>
                <c:pt idx="9">
                  <c:v>Češka</c:v>
                </c:pt>
                <c:pt idx="10">
                  <c:v>Slovačka </c:v>
                </c:pt>
              </c:strCache>
            </c:strRef>
          </c:cat>
          <c:val>
            <c:numRef>
              <c:f>Sheet1!$B$6:$B$16</c:f>
              <c:numCache>
                <c:formatCode>General</c:formatCode>
                <c:ptCount val="11"/>
                <c:pt idx="0">
                  <c:v>17.5</c:v>
                </c:pt>
                <c:pt idx="1">
                  <c:v>8.6</c:v>
                </c:pt>
                <c:pt idx="2">
                  <c:v>8.1</c:v>
                </c:pt>
                <c:pt idx="3">
                  <c:v>7.7</c:v>
                </c:pt>
                <c:pt idx="4">
                  <c:v>6.5</c:v>
                </c:pt>
                <c:pt idx="5">
                  <c:v>5.4</c:v>
                </c:pt>
                <c:pt idx="6">
                  <c:v>6.5</c:v>
                </c:pt>
                <c:pt idx="7">
                  <c:v>5.9</c:v>
                </c:pt>
                <c:pt idx="8">
                  <c:v>4.3</c:v>
                </c:pt>
                <c:pt idx="9">
                  <c:v>4.3</c:v>
                </c:pt>
                <c:pt idx="1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6B-4A3C-82D6-C4928828E98D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Sheet1!$A$6:$A$16</c:f>
              <c:strCache>
                <c:ptCount val="11"/>
                <c:pt idx="0">
                  <c:v>EU-28</c:v>
                </c:pt>
                <c:pt idx="1">
                  <c:v>Rumunjska</c:v>
                </c:pt>
                <c:pt idx="2">
                  <c:v>Slovenija</c:v>
                </c:pt>
                <c:pt idx="3">
                  <c:v>Poljska</c:v>
                </c:pt>
                <c:pt idx="4">
                  <c:v>Litva</c:v>
                </c:pt>
                <c:pt idx="5">
                  <c:v>Grčka</c:v>
                </c:pt>
                <c:pt idx="6">
                  <c:v>Hrvatska</c:v>
                </c:pt>
                <c:pt idx="7">
                  <c:v>Latvija</c:v>
                </c:pt>
                <c:pt idx="8">
                  <c:v>Mađarska</c:v>
                </c:pt>
                <c:pt idx="9">
                  <c:v>Češka</c:v>
                </c:pt>
                <c:pt idx="10">
                  <c:v>Slovačka </c:v>
                </c:pt>
              </c:strCache>
            </c:strRef>
          </c:cat>
          <c:val>
            <c:numRef>
              <c:f>Sheet1!$C$6:$C$16</c:f>
              <c:numCache>
                <c:formatCode>General</c:formatCode>
                <c:ptCount val="11"/>
                <c:pt idx="0">
                  <c:v>19.600000000000001</c:v>
                </c:pt>
                <c:pt idx="1">
                  <c:v>8.8000000000000007</c:v>
                </c:pt>
                <c:pt idx="2">
                  <c:v>10.1</c:v>
                </c:pt>
                <c:pt idx="3">
                  <c:v>6.8</c:v>
                </c:pt>
                <c:pt idx="4">
                  <c:v>7.6</c:v>
                </c:pt>
                <c:pt idx="5">
                  <c:v>9.4</c:v>
                </c:pt>
                <c:pt idx="6">
                  <c:v>5.9</c:v>
                </c:pt>
                <c:pt idx="7">
                  <c:v>7.2</c:v>
                </c:pt>
                <c:pt idx="8">
                  <c:v>5.7</c:v>
                </c:pt>
                <c:pt idx="9">
                  <c:v>5.3</c:v>
                </c:pt>
                <c:pt idx="10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6B-4A3C-82D6-C4928828E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446800"/>
        <c:axId val="337447976"/>
      </c:barChart>
      <c:catAx>
        <c:axId val="33744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7447976"/>
        <c:crosses val="autoZero"/>
        <c:auto val="1"/>
        <c:lblAlgn val="ctr"/>
        <c:lblOffset val="100"/>
        <c:noMultiLvlLbl val="0"/>
      </c:catAx>
      <c:valAx>
        <c:axId val="33744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374468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0.21318</cdr:x>
      <cdr:y>0.83096</cdr:y>
    </cdr:from>
    <cdr:to>
      <cdr:x>0.29575</cdr:x>
      <cdr:y>0.98399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893132" y="4028536"/>
          <a:ext cx="733245" cy="741871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RS"/>
        </a:p>
      </cdr:txBody>
    </cdr:sp>
  </cdr:relSizeAnchor>
  <cdr:relSizeAnchor xmlns:cdr="http://schemas.openxmlformats.org/drawingml/2006/chartDrawing">
    <cdr:from>
      <cdr:x>0.29769</cdr:x>
      <cdr:y>0.8274</cdr:y>
    </cdr:from>
    <cdr:to>
      <cdr:x>0.38093</cdr:x>
      <cdr:y>0.98221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643630" y="4011283"/>
          <a:ext cx="739189" cy="75049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R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0.03982</cdr:x>
      <cdr:y>0.83683</cdr:y>
    </cdr:from>
    <cdr:to>
      <cdr:x>0.1095</cdr:x>
      <cdr:y>0.97214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79561" y="4374612"/>
          <a:ext cx="664234" cy="707366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RS"/>
        </a:p>
      </cdr:txBody>
    </cdr:sp>
  </cdr:relSizeAnchor>
  <cdr:relSizeAnchor xmlns:cdr="http://schemas.openxmlformats.org/drawingml/2006/chartDrawing">
    <cdr:from>
      <cdr:x>0.55837</cdr:x>
      <cdr:y>0.83848</cdr:y>
    </cdr:from>
    <cdr:to>
      <cdr:x>0.63077</cdr:x>
      <cdr:y>0.97214</cdr:y>
    </cdr:to>
    <cdr:sp macro="" textlink="">
      <cdr:nvSpPr>
        <cdr:cNvPr id="3" name="Oval 2"/>
        <cdr:cNvSpPr/>
      </cdr:nvSpPr>
      <cdr:spPr>
        <a:xfrm xmlns:a="http://schemas.openxmlformats.org/drawingml/2006/main">
          <a:off x="5322496" y="4383238"/>
          <a:ext cx="690113" cy="69874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r-Latn-R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8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79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46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162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64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91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17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01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58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98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72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57C43-1F63-417D-A49A-59E87CCECAD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58A6-5C41-470D-9555-15F28AAA61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45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mo.hr/hr/projekti/precarir-porast-dualnog-trzista-rada-borba-protiv-prekarnog-rada-u-novim-drzavama-clanicama-putem-industrijskih-odnos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212942"/>
            <a:ext cx="12192000" cy="553650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/>
              <a:t>  </a:t>
            </a:r>
            <a:br>
              <a:rPr lang="hr-HR" sz="4400" b="1" dirty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3100" b="1" dirty="0"/>
              <a:t/>
            </a:r>
            <a:br>
              <a:rPr lang="hr-HR" sz="3100" b="1" dirty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smtClean="0"/>
              <a:t>  </a:t>
            </a: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/>
              <a:t>Dualno tržište rada: </a:t>
            </a:r>
            <a:br>
              <a:rPr lang="hr-HR" sz="4400" b="1" dirty="0"/>
            </a:br>
            <a:r>
              <a:rPr lang="hr-HR" sz="4400" b="1" dirty="0" err="1"/>
              <a:t>Prekarni</a:t>
            </a:r>
            <a:r>
              <a:rPr lang="hr-HR" sz="4400" b="1" dirty="0"/>
              <a:t> rad, rast nestandardnih oblika rada</a:t>
            </a:r>
            <a:br>
              <a:rPr lang="hr-HR" sz="4400" b="1" dirty="0"/>
            </a:br>
            <a:r>
              <a:rPr lang="hr-HR" sz="4400" b="1" dirty="0"/>
              <a:t>Rasprava</a:t>
            </a:r>
            <a:r>
              <a:rPr lang="hr-HR" sz="6600" b="1" dirty="0"/>
              <a:t/>
            </a:r>
            <a:br>
              <a:rPr lang="hr-HR" sz="6600" b="1" dirty="0"/>
            </a:br>
            <a:r>
              <a:rPr lang="hr-HR" sz="3600" dirty="0"/>
              <a:t>Zagreb, NSZVO</a:t>
            </a:r>
            <a:br>
              <a:rPr lang="hr-HR" sz="3600" dirty="0"/>
            </a:br>
            <a:r>
              <a:rPr lang="hr-HR" sz="3600" dirty="0"/>
              <a:t>   6. rujna 2016</a:t>
            </a:r>
            <a:r>
              <a:rPr lang="hr-HR" sz="3600" dirty="0" smtClean="0"/>
              <a:t>.</a:t>
            </a:r>
            <a:r>
              <a:rPr lang="hr-HR" sz="3600" dirty="0"/>
              <a:t/>
            </a:r>
            <a:br>
              <a:rPr lang="hr-HR" sz="3600" dirty="0"/>
            </a:br>
            <a:r>
              <a:rPr lang="hr-HR" sz="4400" b="1" dirty="0" smtClean="0">
                <a:latin typeface="+mn-lt"/>
              </a:rPr>
              <a:t/>
            </a:r>
            <a:br>
              <a:rPr lang="hr-HR" sz="4400" b="1" dirty="0" smtClean="0">
                <a:latin typeface="+mn-lt"/>
              </a:rPr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dirty="0"/>
              <a:t>Pregled glavnih rezultata projekta</a:t>
            </a:r>
            <a:br>
              <a:rPr lang="hr-HR" sz="4400" dirty="0"/>
            </a:br>
            <a:r>
              <a:rPr lang="hr-HR" sz="4400" b="1" dirty="0"/>
              <a:t>PRECARIR: Izvještaj za Hrvatsku</a:t>
            </a:r>
            <a:r>
              <a:rPr lang="hr-HR" sz="4400" b="1" dirty="0" smtClean="0"/>
              <a:t> </a:t>
            </a:r>
            <a:r>
              <a:rPr lang="hr-HR" sz="2400" i="1" dirty="0" smtClean="0">
                <a:latin typeface="+mn-lt"/>
              </a:rPr>
              <a:t/>
            </a:r>
            <a:br>
              <a:rPr lang="hr-HR" sz="2400" i="1" dirty="0" smtClean="0">
                <a:latin typeface="+mn-lt"/>
              </a:rPr>
            </a:br>
            <a:r>
              <a:rPr lang="hr-HR" sz="2400" dirty="0" smtClean="0">
                <a:latin typeface="+mn-lt"/>
              </a:rPr>
              <a:t/>
            </a:r>
            <a:br>
              <a:rPr lang="hr-HR" sz="2400" dirty="0" smtClean="0">
                <a:latin typeface="+mn-lt"/>
              </a:rPr>
            </a:br>
            <a:r>
              <a:rPr lang="hr-HR" sz="2400" dirty="0" smtClean="0">
                <a:latin typeface="+mn-lt"/>
              </a:rPr>
              <a:t>   </a:t>
            </a:r>
            <a:endParaRPr lang="hr-HR" sz="2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23560"/>
            <a:ext cx="12192000" cy="153443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1800" dirty="0" smtClean="0"/>
              <a:t>   Dr. </a:t>
            </a:r>
            <a:r>
              <a:rPr lang="en-US" sz="1800" dirty="0" smtClean="0"/>
              <a:t>Hrvoje </a:t>
            </a:r>
            <a:r>
              <a:rPr lang="en-US" sz="1800" dirty="0" err="1" smtClean="0"/>
              <a:t>Butković</a:t>
            </a:r>
            <a:endParaRPr lang="hr-HR" sz="1800" dirty="0" smtClean="0"/>
          </a:p>
          <a:p>
            <a:r>
              <a:rPr lang="hr-HR" sz="1800" dirty="0" smtClean="0"/>
              <a:t>   Dr. Višnja Samardžija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 smtClean="0"/>
              <a:t>   Institut za razvoj i međunarodne odnose (IRMO) Zagreb</a:t>
            </a:r>
            <a:endParaRPr lang="hr-HR" sz="1800" dirty="0"/>
          </a:p>
          <a:p>
            <a:pPr algn="just"/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718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Trendovi u području nestandardnog rada u Hrvatskoj</a:t>
            </a:r>
            <a:br>
              <a:rPr lang="hr-HR" dirty="0" smtClean="0"/>
            </a:br>
            <a:endParaRPr lang="en-GB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680163"/>
              </p:ext>
            </p:extLst>
          </p:nvPr>
        </p:nvGraphicFramePr>
        <p:xfrm>
          <a:off x="838200" y="1798921"/>
          <a:ext cx="10515599" cy="465204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11984">
                  <a:extLst>
                    <a:ext uri="{9D8B030D-6E8A-4147-A177-3AD203B41FA5}">
                      <a16:colId xmlns="" xmlns:a16="http://schemas.microsoft.com/office/drawing/2014/main" val="3068988427"/>
                    </a:ext>
                  </a:extLst>
                </a:gridCol>
                <a:gridCol w="694774">
                  <a:extLst>
                    <a:ext uri="{9D8B030D-6E8A-4147-A177-3AD203B41FA5}">
                      <a16:colId xmlns="" xmlns:a16="http://schemas.microsoft.com/office/drawing/2014/main" val="532500832"/>
                    </a:ext>
                  </a:extLst>
                </a:gridCol>
                <a:gridCol w="695590">
                  <a:extLst>
                    <a:ext uri="{9D8B030D-6E8A-4147-A177-3AD203B41FA5}">
                      <a16:colId xmlns="" xmlns:a16="http://schemas.microsoft.com/office/drawing/2014/main" val="2521169791"/>
                    </a:ext>
                  </a:extLst>
                </a:gridCol>
                <a:gridCol w="694774">
                  <a:extLst>
                    <a:ext uri="{9D8B030D-6E8A-4147-A177-3AD203B41FA5}">
                      <a16:colId xmlns="" xmlns:a16="http://schemas.microsoft.com/office/drawing/2014/main" val="3039550213"/>
                    </a:ext>
                  </a:extLst>
                </a:gridCol>
                <a:gridCol w="695590">
                  <a:extLst>
                    <a:ext uri="{9D8B030D-6E8A-4147-A177-3AD203B41FA5}">
                      <a16:colId xmlns="" xmlns:a16="http://schemas.microsoft.com/office/drawing/2014/main" val="868763031"/>
                    </a:ext>
                  </a:extLst>
                </a:gridCol>
                <a:gridCol w="694774">
                  <a:extLst>
                    <a:ext uri="{9D8B030D-6E8A-4147-A177-3AD203B41FA5}">
                      <a16:colId xmlns="" xmlns:a16="http://schemas.microsoft.com/office/drawing/2014/main" val="725656836"/>
                    </a:ext>
                  </a:extLst>
                </a:gridCol>
                <a:gridCol w="695590">
                  <a:extLst>
                    <a:ext uri="{9D8B030D-6E8A-4147-A177-3AD203B41FA5}">
                      <a16:colId xmlns="" xmlns:a16="http://schemas.microsoft.com/office/drawing/2014/main" val="550418041"/>
                    </a:ext>
                  </a:extLst>
                </a:gridCol>
                <a:gridCol w="742841">
                  <a:extLst>
                    <a:ext uri="{9D8B030D-6E8A-4147-A177-3AD203B41FA5}">
                      <a16:colId xmlns="" xmlns:a16="http://schemas.microsoft.com/office/drawing/2014/main" val="2893176685"/>
                    </a:ext>
                  </a:extLst>
                </a:gridCol>
                <a:gridCol w="755010"/>
                <a:gridCol w="934672">
                  <a:extLst>
                    <a:ext uri="{9D8B030D-6E8A-4147-A177-3AD203B41FA5}">
                      <a16:colId xmlns="" xmlns:a16="http://schemas.microsoft.com/office/drawing/2014/main" val="484774848"/>
                    </a:ext>
                  </a:extLst>
                </a:gridCol>
              </a:tblGrid>
              <a:tr h="1209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Oblici nestandardne zaposlenosti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(EU28)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072944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Rad na određeno vrijeme (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do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64 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godine)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Postotci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12.3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12.0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12.8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13.5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13.3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14.5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16.9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20.3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14.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2348011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Rad na određeno vrijeme (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do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godine)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Postotci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26.3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26.5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29.0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33.3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34.6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35.4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40.1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32.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5849310"/>
                  </a:ext>
                </a:extLst>
              </a:tr>
              <a:tr h="664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Rad u nepunom radnom vremenu: Postotak od</a:t>
                      </a:r>
                      <a:r>
                        <a:rPr lang="hr-HR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ukupne zaposlenosti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6.5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6.5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7.0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7.2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5.6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5.4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5.3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19.6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3273039"/>
                  </a:ext>
                </a:extLst>
              </a:tr>
              <a:tr h="664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Broj samozaposlenih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Godišnji</a:t>
                      </a:r>
                      <a:r>
                        <a:rPr lang="hr-HR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prosjek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(1000)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84.9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197.8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189.7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30,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484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3911"/>
                  </a:ext>
                </a:extLst>
              </a:tr>
              <a:tr h="321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Broj</a:t>
                      </a:r>
                      <a:r>
                        <a:rPr lang="hr-HR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agencijskih radnika 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3,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482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4,50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5,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182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5,</a:t>
                      </a: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683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3,666,000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0319208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Mjesečna</a:t>
                      </a:r>
                      <a:r>
                        <a:rPr lang="hr-HR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minimalna plaća kao postotak od prosječne plaće 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37.6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37.9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38.0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37.5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37.0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37.5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38.8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39.4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hr-HR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854" marR="6285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949907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537186" y="-38763"/>
            <a:ext cx="15266372" cy="51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b – break in time series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EUROSTAT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*data for 2013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7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2946" y="435836"/>
            <a:ext cx="10430854" cy="5741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 smtClean="0"/>
              <a:t>Rad na neodređeno vrijeme u Hrvatskoj (odabrani sektori) 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1014412"/>
            <a:ext cx="92678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6609"/>
            <a:ext cx="9391650" cy="46394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27288" y="559756"/>
            <a:ext cx="8487486" cy="87380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Rad na određeno vrijeme u Hrvatskoj (odabrani sektori)</a:t>
            </a:r>
            <a:br>
              <a:rPr lang="hr-HR" sz="2400" dirty="0" smtClean="0">
                <a:latin typeface="+mn-lt"/>
              </a:rPr>
            </a:br>
            <a:endParaRPr lang="hr-H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93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 smtClean="0"/>
              <a:t>Hvala na pažnji</a:t>
            </a:r>
            <a:r>
              <a:rPr lang="en-US" dirty="0" smtClean="0"/>
              <a:t>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8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PRECARIR </a:t>
            </a:r>
            <a:r>
              <a:rPr lang="hr-HR" sz="4000" dirty="0" smtClean="0"/>
              <a:t>projekt 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r-HR" sz="2400" b="1" dirty="0" smtClean="0"/>
              <a:t>PRECARIR – Porast dualnog tržišta rada: borba protiv </a:t>
            </a:r>
            <a:r>
              <a:rPr lang="hr-HR" sz="2400" b="1" dirty="0" err="1" smtClean="0"/>
              <a:t>prekarnog</a:t>
            </a:r>
            <a:r>
              <a:rPr lang="hr-HR" sz="2400" b="1" dirty="0" smtClean="0"/>
              <a:t> rada u novim državama članicama putem industrijskih odnosa</a:t>
            </a:r>
          </a:p>
          <a:p>
            <a:pPr algn="just"/>
            <a:r>
              <a:rPr lang="hr-HR" sz="2400" dirty="0" smtClean="0"/>
              <a:t>Projekt financira Europska komisija, Opće uprave za zapošljavanje, socijalna pitanja i </a:t>
            </a:r>
            <a:r>
              <a:rPr lang="hr-HR" sz="2400" dirty="0" err="1" smtClean="0"/>
              <a:t>inkluziju</a:t>
            </a:r>
            <a:endParaRPr lang="hr-HR" sz="2400" dirty="0" smtClean="0"/>
          </a:p>
          <a:p>
            <a:pPr algn="just"/>
            <a:r>
              <a:rPr lang="hr-HR" sz="2400" dirty="0" smtClean="0"/>
              <a:t>Trajanje projekta: 12/2014 – 9/2016</a:t>
            </a:r>
          </a:p>
          <a:p>
            <a:pPr algn="just"/>
            <a:r>
              <a:rPr lang="hr-HR" sz="2400" dirty="0" smtClean="0"/>
              <a:t>Koordinator projekta: Dublin City University (DCU)</a:t>
            </a:r>
          </a:p>
          <a:p>
            <a:pPr algn="just"/>
            <a:r>
              <a:rPr lang="hr-HR" sz="2400" dirty="0" smtClean="0"/>
              <a:t>Partneri na projektu: Institut za razvoj i međunarodne odnose (IRMO) Zagreb; Baltički međunarodni centar za studije ekonomskih politika (BSEPSC) Riga; Srednjoeuropski institut za radna pitanja (CELSI) Bratislava; Institut za istraživanje socijalnih i radnih pitanja (LSTC) Vilnius; Sveučilište u Ljubljani; Sveučilište Manchester; Sveučilište Wroclaw</a:t>
            </a:r>
          </a:p>
          <a:p>
            <a:r>
              <a:rPr lang="hr-HR" sz="2400" dirty="0" smtClean="0"/>
              <a:t>Cilj: analiza </a:t>
            </a:r>
            <a:r>
              <a:rPr lang="hr-HR" sz="2400" dirty="0"/>
              <a:t>uloge </a:t>
            </a:r>
            <a:r>
              <a:rPr lang="hr-HR" sz="2400" dirty="0" smtClean="0"/>
              <a:t>institucija s područja industrijskih odnosa (inicijative, odgovori, strategije socijalnih </a:t>
            </a:r>
            <a:r>
              <a:rPr lang="hr-HR" sz="2400" dirty="0"/>
              <a:t>partnera – sindikati i poslodavci) u odnosu na nestandardne oblike </a:t>
            </a:r>
            <a:r>
              <a:rPr lang="hr-HR" sz="2400" dirty="0" smtClean="0"/>
              <a:t>rada (10 zemalja, 4 sektora)</a:t>
            </a:r>
          </a:p>
          <a:p>
            <a:r>
              <a:rPr lang="hr-HR" sz="2400" dirty="0" smtClean="0"/>
              <a:t>Ekonomski, institucionalni, socijalni i organizacijski aspekti</a:t>
            </a:r>
          </a:p>
          <a:p>
            <a:r>
              <a:rPr lang="hr-HR" sz="2100" dirty="0" smtClean="0"/>
              <a:t>Više o projektu:</a:t>
            </a:r>
          </a:p>
          <a:p>
            <a:pPr marL="0" indent="0">
              <a:buNone/>
            </a:pPr>
            <a:r>
              <a:rPr lang="hr-HR" sz="2100" dirty="0" smtClean="0">
                <a:hlinkClick r:id="rId2"/>
              </a:rPr>
              <a:t>http://www.irmo.hr/hr/projekti/precarir-porast-dualnog-trzista-rada-borba-protiv-prekarnog-rada-u-novim-drzavama-clanicama-putem-industrijskih-odnosa/</a:t>
            </a:r>
            <a:r>
              <a:rPr lang="hr-HR" sz="2100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34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4000" dirty="0" smtClean="0"/>
              <a:t>Nestandardni oblici rada analizirani u </a:t>
            </a:r>
            <a:r>
              <a:rPr lang="en-GB" sz="4000" dirty="0" smtClean="0"/>
              <a:t>PRECARIR </a:t>
            </a:r>
            <a:r>
              <a:rPr lang="hr-HR" sz="4000" dirty="0" smtClean="0"/>
              <a:t>projektu 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hr-HR" dirty="0" smtClean="0"/>
          </a:p>
          <a:p>
            <a:pPr fontAlgn="t"/>
            <a:r>
              <a:rPr lang="hr-HR" dirty="0" smtClean="0"/>
              <a:t>Rad </a:t>
            </a:r>
            <a:r>
              <a:rPr lang="hr-HR" dirty="0"/>
              <a:t>na određeno vrijeme</a:t>
            </a:r>
            <a:endParaRPr lang="hr-HR" dirty="0" smtClean="0"/>
          </a:p>
          <a:p>
            <a:pPr fontAlgn="t"/>
            <a:r>
              <a:rPr lang="hr-HR" dirty="0" smtClean="0"/>
              <a:t>Rad </a:t>
            </a:r>
            <a:r>
              <a:rPr lang="hr-HR" dirty="0"/>
              <a:t>u skraćenom </a:t>
            </a:r>
            <a:r>
              <a:rPr lang="hr-HR" dirty="0" smtClean="0"/>
              <a:t>(nepunom) radnom </a:t>
            </a:r>
            <a:r>
              <a:rPr lang="hr-HR" dirty="0"/>
              <a:t>vremenu</a:t>
            </a:r>
            <a:endParaRPr lang="en-US" dirty="0"/>
          </a:p>
          <a:p>
            <a:pPr fontAlgn="t"/>
            <a:r>
              <a:rPr lang="hr-HR" dirty="0" smtClean="0"/>
              <a:t>Privremeni </a:t>
            </a:r>
            <a:r>
              <a:rPr lang="hr-HR" dirty="0"/>
              <a:t>a</a:t>
            </a:r>
            <a:r>
              <a:rPr lang="hr-HR" dirty="0" smtClean="0"/>
              <a:t>gencijski </a:t>
            </a:r>
            <a:r>
              <a:rPr lang="hr-HR" dirty="0"/>
              <a:t>rad</a:t>
            </a:r>
            <a:endParaRPr lang="en-US" dirty="0"/>
          </a:p>
          <a:p>
            <a:pPr fontAlgn="t"/>
            <a:r>
              <a:rPr lang="hr-HR" dirty="0"/>
              <a:t>Sezonski rad</a:t>
            </a:r>
            <a:endParaRPr lang="en-US" dirty="0"/>
          </a:p>
          <a:p>
            <a:pPr fontAlgn="t"/>
            <a:r>
              <a:rPr lang="hr-HR" dirty="0" smtClean="0"/>
              <a:t>Rad izvan radnog odnosa (samozapošljavanje, rad putem autorskih ugovora, studentski rad)</a:t>
            </a:r>
            <a:endParaRPr lang="en-US" dirty="0"/>
          </a:p>
          <a:p>
            <a:pPr fontAlgn="t"/>
            <a:r>
              <a:rPr lang="hr-HR" dirty="0" smtClean="0"/>
              <a:t>Stručno osposobljavanja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93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502" y="5484149"/>
            <a:ext cx="3382819" cy="39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/>
              <a:t>Izvor: Eurostat, </a:t>
            </a:r>
            <a:r>
              <a:rPr lang="hr-HR" sz="1800" dirty="0" smtClean="0"/>
              <a:t>2016</a:t>
            </a:r>
            <a:endParaRPr lang="hr-HR" sz="1800" dirty="0"/>
          </a:p>
          <a:p>
            <a:endParaRPr lang="hr-HR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519965"/>
              </p:ext>
            </p:extLst>
          </p:nvPr>
        </p:nvGraphicFramePr>
        <p:xfrm>
          <a:off x="1971502" y="483079"/>
          <a:ext cx="8880528" cy="484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127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044" y="5839065"/>
            <a:ext cx="3452446" cy="346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dirty="0" smtClean="0"/>
              <a:t>Izvor: Eurostat, 2016</a:t>
            </a:r>
            <a:endParaRPr lang="hr-HR" sz="1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34169"/>
              </p:ext>
            </p:extLst>
          </p:nvPr>
        </p:nvGraphicFramePr>
        <p:xfrm>
          <a:off x="1371601" y="611457"/>
          <a:ext cx="9532189" cy="522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60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Samozaposleni (% ukupno zaposlenih)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97" y="1749220"/>
            <a:ext cx="8913091" cy="4022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5885410" y="4871259"/>
            <a:ext cx="706582" cy="565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11388" y="4871259"/>
            <a:ext cx="706582" cy="565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5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21" y="249383"/>
            <a:ext cx="3968665" cy="58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7360" y="6273225"/>
            <a:ext cx="825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http://www.irmo.hr/hr/publikacije/objavljena-knjiga-nonstandard-work-in-croatia-challenges-and-perspectives-in-selected-sectors/</a:t>
            </a:r>
          </a:p>
        </p:txBody>
      </p:sp>
    </p:spTree>
    <p:extLst>
      <p:ext uri="{BB962C8B-B14F-4D97-AF65-F5344CB8AC3E}">
        <p14:creationId xmlns:p14="http://schemas.microsoft.com/office/powerpoint/2010/main" val="289833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2" y="338204"/>
            <a:ext cx="10887300" cy="1078464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/>
            </a:r>
            <a:br>
              <a:rPr lang="en-GB" sz="4000" dirty="0"/>
            </a:br>
            <a:r>
              <a:rPr lang="hr-HR" sz="4000" dirty="0" smtClean="0"/>
              <a:t>Odabrani ekonomski indikatori za Hrvatsku od izbijanja krize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74640" y="1416667"/>
          <a:ext cx="10234892" cy="4815568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2816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2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2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2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22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29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19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002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02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Indikatori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2008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2009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2010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2011</a:t>
                      </a:r>
                      <a:endParaRPr lang="hr-HR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2012</a:t>
                      </a:r>
                      <a:endParaRPr lang="hr-HR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2013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2014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2015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2016(</a:t>
                      </a:r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</a:t>
                      </a:r>
                      <a:r>
                        <a:rPr lang="en-GB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)*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BDP rast (%)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2.1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-</a:t>
                      </a:r>
                      <a:r>
                        <a:rPr lang="hr-HR" b="0" dirty="0">
                          <a:latin typeface="+mj-lt"/>
                        </a:rPr>
                        <a:t>6.9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-</a:t>
                      </a:r>
                      <a:r>
                        <a:rPr lang="hr-HR" b="0" dirty="0">
                          <a:latin typeface="+mj-lt"/>
                        </a:rPr>
                        <a:t>2.3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-0.</a:t>
                      </a:r>
                      <a:r>
                        <a:rPr lang="hr-HR" b="0" dirty="0">
                          <a:latin typeface="+mj-lt"/>
                        </a:rPr>
                        <a:t>2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-2.2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-0.9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-0.4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1.</a:t>
                      </a:r>
                      <a:r>
                        <a:rPr lang="hr-HR" b="0" dirty="0">
                          <a:latin typeface="+mj-lt"/>
                        </a:rPr>
                        <a:t>6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1.8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Javni dug (%</a:t>
                      </a:r>
                      <a:r>
                        <a:rPr lang="hr-HR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BDP-a)</a:t>
                      </a:r>
                      <a:endParaRPr lang="en-GB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39.6</a:t>
                      </a: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49</a:t>
                      </a: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58.3</a:t>
                      </a: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65.2</a:t>
                      </a: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70.7</a:t>
                      </a: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82.2</a:t>
                      </a: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86.5</a:t>
                      </a: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86.7</a:t>
                      </a: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87.6</a:t>
                      </a: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BDP</a:t>
                      </a:r>
                      <a:r>
                        <a:rPr lang="en-GB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GB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per capita </a:t>
                      </a:r>
                      <a:r>
                        <a:rPr lang="en-GB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PPS</a:t>
                      </a:r>
                      <a:endParaRPr lang="en-GB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63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62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59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60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60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59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59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Stopa zaposlenosti (%)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64.9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64.2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62.1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59.8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58.1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57.2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59.2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60.5</a:t>
                      </a: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Stopa nezaposlenosti (%)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8.6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9.2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11.7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13.7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16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17.3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17.3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16.</a:t>
                      </a:r>
                      <a:r>
                        <a:rPr lang="hr-HR" b="0" dirty="0">
                          <a:latin typeface="+mj-lt"/>
                        </a:rPr>
                        <a:t>3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15.</a:t>
                      </a:r>
                      <a:r>
                        <a:rPr lang="hr-HR" b="0" dirty="0">
                          <a:latin typeface="+mj-lt"/>
                        </a:rPr>
                        <a:t>5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Stopa dugotrajne</a:t>
                      </a:r>
                      <a:r>
                        <a:rPr lang="hr-H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nezaposlenosti (%)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5.3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5.1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6.6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8.4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10.2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11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10.1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10.3</a:t>
                      </a: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Stopa</a:t>
                      </a:r>
                      <a:r>
                        <a:rPr lang="hr-H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nezaposlenosti mladih </a:t>
                      </a:r>
                      <a:r>
                        <a:rPr lang="en-GB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(</a:t>
                      </a:r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ispod</a:t>
                      </a:r>
                      <a:r>
                        <a:rPr lang="hr-H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25 </a:t>
                      </a:r>
                      <a:r>
                        <a:rPr lang="hr-H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godina</a:t>
                      </a:r>
                      <a:r>
                        <a:rPr lang="en-GB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)</a:t>
                      </a: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23.7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25.2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32.4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36.7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42.1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50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b="0" dirty="0">
                          <a:latin typeface="+mj-lt"/>
                        </a:rPr>
                        <a:t>45.5</a:t>
                      </a: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b="0" dirty="0">
                          <a:latin typeface="+mj-lt"/>
                        </a:rPr>
                        <a:t>43</a:t>
                      </a: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hr-HR" b="0" dirty="0"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5102">
                <a:tc gridSpan="10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altLang="sr-Latn-R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Izvor</a:t>
                      </a:r>
                      <a:r>
                        <a:rPr lang="en-GB" altLang="sr-Latn-R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: </a:t>
                      </a:r>
                      <a:r>
                        <a:rPr lang="en-GB" altLang="sr-Latn-R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EUROSTAT </a:t>
                      </a:r>
                      <a:endParaRPr lang="hr-HR" altLang="sr-Latn-R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sr-Latn-R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*European Economic Forecast, </a:t>
                      </a:r>
                      <a:r>
                        <a:rPr lang="en-GB" altLang="sr-Latn-RS" sz="14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spring 2016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altLang="sr-Latn-R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</a:t>
                      </a:r>
                      <a:r>
                        <a:rPr lang="en-GB" altLang="sr-Latn-R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=</a:t>
                      </a:r>
                      <a:r>
                        <a:rPr lang="hr-HR" altLang="sr-Latn-R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predviđanje</a:t>
                      </a:r>
                      <a:endParaRPr lang="en-GB" altLang="sr-Latn-R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68511" marR="685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1" marR="685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1" marR="685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1" marR="685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1" marR="685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1" marR="685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1" marR="685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1" marR="685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1" marR="685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11" marR="68511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5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312"/>
            <a:ext cx="10515600" cy="12399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Oblici nestandardnog rada u Hrvatskoj </a:t>
            </a:r>
            <a:br>
              <a:rPr lang="hr-HR" dirty="0" smtClean="0"/>
            </a:b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151084"/>
              </p:ext>
            </p:extLst>
          </p:nvPr>
        </p:nvGraphicFramePr>
        <p:xfrm>
          <a:off x="838199" y="1503120"/>
          <a:ext cx="10515601" cy="5337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7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88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98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90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490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45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Vrsta</a:t>
                      </a:r>
                      <a:r>
                        <a:rPr lang="hr-HR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ugovora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Učestalost </a:t>
                      </a:r>
                      <a:r>
                        <a:rPr lang="hr-HR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prkarnosti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Najprekarnija</a:t>
                      </a:r>
                      <a:r>
                        <a:rPr lang="hr-HR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dimenzija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Zbog</a:t>
                      </a:r>
                      <a:r>
                        <a:rPr lang="hr-HR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čega je </a:t>
                      </a:r>
                      <a:r>
                        <a:rPr lang="hr-HR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najprekarnija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 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258" marR="5225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618">
                <a:tc rowSpan="5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Ugovori o radu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Neodređeno vrijeme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Niska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Radno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vrijeme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Brojni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neplaćeni prekovremeni sati u nekim sektorima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8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skraćenom radnom vremenu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Umjerena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Plaće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Vrlo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niske plaće i mirovine 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46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 na određeno vrijeme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Sigurnost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zaposlenja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Ugovor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može ne produžiti 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46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Agencijski rad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Sigurnost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zaposlenja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Ugovori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određeno vrijeme 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46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Sezonski rad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Umjerena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Plaće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Vrlo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niska primanja izvan sezone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465">
                <a:tc rowSpan="4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Rad izvan radnog odnosa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Samozaposlenost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Visoka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Sigurnost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zaposlenja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Broj samozaposlenih smanjen za cca 30%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246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Lažna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samozaposlenost 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Sigurnost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zaposlenja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Broj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samozaposlenih smanjen za cca 30%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8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Ugovor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radu i autorski ugovor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Sve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dimenzija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246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Studentski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rad 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Plaće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 primjenjuju se odredbe ZOR-a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67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Ostali</a:t>
                      </a:r>
                      <a:r>
                        <a:rPr lang="hr-HR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oblici rada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Stručno osposobljavanje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Visoka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Sigurnost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zaposlenja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Ugovori</a:t>
                      </a:r>
                      <a:r>
                        <a:rPr lang="hr-HR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godinu dana 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8" marR="5225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3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1535</TotalTime>
  <Words>705</Words>
  <Application>Microsoft Office PowerPoint</Application>
  <PresentationFormat>Widescreen</PresentationFormat>
  <Paragraphs>237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                                Dualno tržište rada:  Prekarni rad, rast nestandardnih oblika rada Rasprava Zagreb, NSZVO    6. rujna 2016.   Pregled glavnih rezultata projekta PRECARIR: Izvještaj za Hrvatsku      </vt:lpstr>
      <vt:lpstr>PRECARIR projekt </vt:lpstr>
      <vt:lpstr>Nestandardni oblici rada analizirani u PRECARIR projektu </vt:lpstr>
      <vt:lpstr>PowerPoint Presentation</vt:lpstr>
      <vt:lpstr>PowerPoint Presentation</vt:lpstr>
      <vt:lpstr>Samozaposleni (% ukupno zaposlenih)</vt:lpstr>
      <vt:lpstr>PowerPoint Presentation</vt:lpstr>
      <vt:lpstr> Odabrani ekonomski indikatori za Hrvatsku od izbijanja krize </vt:lpstr>
      <vt:lpstr> Oblici nestandardnog rada u Hrvatskoj  </vt:lpstr>
      <vt:lpstr> Trendovi u području nestandardnog rada u Hrvatskoj </vt:lpstr>
      <vt:lpstr>PowerPoint Presentation</vt:lpstr>
      <vt:lpstr>Rad na određeno vrijeme u Hrvatskoj (odabrani sektori) </vt:lpstr>
      <vt:lpstr>Hvala na pažnji!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Croatia:Presentation of interim findings Hrvoje Butković, PhD Institute for Development and International Relations (IRMO) Zagreb</dc:title>
  <dc:creator>Hrvoje</dc:creator>
  <cp:lastModifiedBy>Hrvoje</cp:lastModifiedBy>
  <cp:revision>145</cp:revision>
  <cp:lastPrinted>2016-09-05T10:49:06Z</cp:lastPrinted>
  <dcterms:created xsi:type="dcterms:W3CDTF">2015-09-13T12:49:46Z</dcterms:created>
  <dcterms:modified xsi:type="dcterms:W3CDTF">2016-09-06T07:43:40Z</dcterms:modified>
</cp:coreProperties>
</file>